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87" r:id="rId4"/>
    <p:sldId id="260" r:id="rId5"/>
    <p:sldId id="262" r:id="rId6"/>
    <p:sldId id="266" r:id="rId7"/>
    <p:sldId id="280" r:id="rId8"/>
    <p:sldId id="263" r:id="rId9"/>
    <p:sldId id="278" r:id="rId10"/>
    <p:sldId id="279" r:id="rId11"/>
    <p:sldId id="281" r:id="rId12"/>
    <p:sldId id="268" r:id="rId13"/>
    <p:sldId id="282" r:id="rId14"/>
    <p:sldId id="288" r:id="rId15"/>
    <p:sldId id="304" r:id="rId16"/>
    <p:sldId id="303" r:id="rId17"/>
    <p:sldId id="326" r:id="rId18"/>
    <p:sldId id="305" r:id="rId19"/>
    <p:sldId id="322" r:id="rId20"/>
    <p:sldId id="290" r:id="rId21"/>
    <p:sldId id="323" r:id="rId22"/>
    <p:sldId id="324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06" r:id="rId32"/>
    <p:sldId id="307" r:id="rId33"/>
    <p:sldId id="310" r:id="rId34"/>
    <p:sldId id="313" r:id="rId35"/>
    <p:sldId id="314" r:id="rId36"/>
    <p:sldId id="315" r:id="rId37"/>
    <p:sldId id="316" r:id="rId38"/>
    <p:sldId id="312" r:id="rId39"/>
    <p:sldId id="317" r:id="rId40"/>
    <p:sldId id="318" r:id="rId41"/>
    <p:sldId id="319" r:id="rId42"/>
    <p:sldId id="320" r:id="rId43"/>
    <p:sldId id="321" r:id="rId44"/>
    <p:sldId id="265" r:id="rId45"/>
    <p:sldId id="276" r:id="rId46"/>
    <p:sldId id="277" r:id="rId47"/>
    <p:sldId id="269" r:id="rId48"/>
    <p:sldId id="283" r:id="rId49"/>
    <p:sldId id="284" r:id="rId50"/>
    <p:sldId id="261" r:id="rId5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A500"/>
    <a:srgbClr val="ADA4FE"/>
    <a:srgbClr val="E0FFFF"/>
    <a:srgbClr val="C2FEC2"/>
    <a:srgbClr val="00FFE1"/>
    <a:srgbClr val="FF00FF"/>
    <a:srgbClr val="BA00E0"/>
    <a:srgbClr val="018100"/>
    <a:srgbClr val="787878"/>
    <a:srgbClr val="000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F317-7753-4914-BB8E-22ED6B917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03890-DB5C-4367-B281-2769DFC9D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D17AD-1A2D-41C1-B22C-CA6B82AE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FEA3-6CD8-41CF-8AAB-0056CA47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0ABC-7080-499D-B1E6-7D04F5BC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580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C2D7-5FD5-415D-8CA4-87B0D32D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95521-0AF6-4901-BB36-07DC56A6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CECF-CE00-404C-8591-642218AC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8F51-1A45-4DED-B7EB-0C973749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42965-CF8F-4EA1-9EFA-D91F434C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9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0AC43-F0F6-4ABD-9269-396399A6D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3CC68-9162-4C46-9DC3-88C5DDD8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A2F1-335F-49EB-9D45-261EDE71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1F43-0735-45E1-8160-2DDAAACA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A4CAA-859A-4A58-99FC-617FBFC6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985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9C4A-ED6C-4BD6-A46B-65FB831A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A17E9-2DD4-4FF1-B6CA-7FEC50FF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D6A66-E556-453B-8904-F47E9BC1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8173-51F9-4964-99F2-2848A5FC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8935E-0AA2-40FF-9084-36F3E26B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18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6176-576F-4D36-98E2-EF65360D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439A6-6094-4EB2-9035-8728C613D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8C9C-5DCB-4AB6-96E2-DC4EE2F0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EEE0B-FA4F-4C71-9321-9DD9EB7D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43981-540F-48AE-8E57-73425227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145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CB8-5F55-4B5D-BAB9-5D545741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7C44-1802-4260-9A7A-A097623DA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2D24-3F6D-416A-B344-877F299AB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CF57B-F545-442B-9522-6236D87E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C84A-670E-4C4D-A29F-8A854BE3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BD5A-63AE-4397-A7BC-ACD4155E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86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13CE-0A3C-4A8E-A220-C0D612F8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D1B2-A5C2-4E7C-8D76-46ED0AA46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578A7-3B6A-423F-9296-87A7EFFA3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613D9-BE86-4EC7-967E-07582EE7D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C258D-0B98-460F-BF52-B3FAB3623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D2F7B-E256-41B8-AAEE-DB6A2B9F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7116E-7813-46F8-B9CE-EE12A743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6D110-138A-4EEE-A6AD-2032DDE1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224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522-8E85-4114-B775-341D7485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F13B3-AB24-40FB-B092-A4D0CF57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10B0B-07BB-45B3-A8BA-0F78DFAE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91B5B-D9D5-4DD2-8839-08EF6995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17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31F36-55C4-4B15-8C9A-04E9C8A6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84E3-A282-4442-B68F-04C764BE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4B5C-6B52-433A-976B-D2318E27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9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BD5D-806F-4191-A43C-73DADAA6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BDE4-C363-4587-A56D-3D1E7758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ECDE1-176F-49CF-8645-C3A38ADC7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A10EC-4535-4B39-962A-C1D512B8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DED27-A168-440B-B8E2-45AC8D12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F2DC6-5356-4F56-9C79-DDA5BB2B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414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0446-A652-49BC-8067-314B6B6D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78D3E-4E9B-4D57-8ED5-3A2775273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664F-D8B5-4C3C-B409-5940E36C3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BC572-AA0B-47CB-90F2-2DF6E4CA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828C6-F5D9-41CA-BB29-EEA90C34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30ABF-666D-484D-8BA7-7A20BDF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651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FCE6D-B4F5-4034-966E-44E8FCB1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EBD4-CA1A-4159-8B24-75AAAF329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B030-DE17-4143-AE4C-E1E23A609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8BD2-F4DD-4795-BD00-EABBF12794B9}" type="datetimeFigureOut">
              <a:rPr lang="th-TH" smtClean="0"/>
              <a:t>11/06/63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9A02-BBAD-4415-B7D8-9F7F1BF17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41E6F-BB29-4EE5-BDB7-2ED0DF30A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1429D-5F7F-43CD-820D-1B8D34841C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51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FDE3F8E3-3B08-41AF-9E44-B3C097CA1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0E5A3-10B8-4192-8B8E-55435D6D4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50" y="1430631"/>
            <a:ext cx="10248550" cy="1998370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Bearing Hydroponics</a:t>
            </a:r>
            <a:endParaRPr lang="th-TH" sz="8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6B3F2-5AB1-4A6B-9696-05FE367F4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0664"/>
            <a:ext cx="8970628" cy="10567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Rachot Phuengsuk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:: THAILAND :: 					                            </a:t>
            </a:r>
            <a:r>
              <a:rPr lang="en-US" sz="1500" b="1" dirty="0">
                <a:solidFill>
                  <a:schemeClr val="bg1"/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bg1"/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485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</a:t>
            </a:r>
            <a:endParaRPr lang="th-TH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09B5E-7DF5-494F-9361-90FC8D67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60" y="1774857"/>
            <a:ext cx="5113755" cy="3833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6C72F-D4BC-4605-8635-C80C2336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0" y="1774856"/>
            <a:ext cx="5113753" cy="3833585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D661DDED-47B0-490D-B68A-54EF47795D92}"/>
              </a:ext>
            </a:extLst>
          </p:cNvPr>
          <p:cNvSpPr txBox="1">
            <a:spLocks/>
          </p:cNvSpPr>
          <p:nvPr/>
        </p:nvSpPr>
        <p:spPr>
          <a:xfrm>
            <a:off x="1375528" y="51499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3073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  <a:endParaRPr lang="th-TH" sz="1600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D661DDED-47B0-490D-B68A-54EF47795D92}"/>
              </a:ext>
            </a:extLst>
          </p:cNvPr>
          <p:cNvSpPr txBox="1">
            <a:spLocks/>
          </p:cNvSpPr>
          <p:nvPr/>
        </p:nvSpPr>
        <p:spPr>
          <a:xfrm>
            <a:off x="1375528" y="205831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  <p:pic>
        <p:nvPicPr>
          <p:cNvPr id="8" name="Picture 2" descr="C:\Users\Administrator\Pictures\2560-06-17 melon\melon 613 (Small).JPG">
            <a:extLst>
              <a:ext uri="{FF2B5EF4-FFF2-40B4-BE49-F238E27FC236}">
                <a16:creationId xmlns:a16="http://schemas.microsoft.com/office/drawing/2014/main" id="{89D8581D-A9EB-41D0-A117-DF317BD1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0478" y="1451937"/>
            <a:ext cx="3447236" cy="2381727"/>
          </a:xfrm>
          <a:prstGeom prst="rect">
            <a:avLst/>
          </a:prstGeom>
          <a:noFill/>
        </p:spPr>
      </p:pic>
      <p:pic>
        <p:nvPicPr>
          <p:cNvPr id="9" name="Picture 3" descr="C:\Users\Administrator\Pictures\2560-06-17 melon\melon 617 (Small).JPG">
            <a:extLst>
              <a:ext uri="{FF2B5EF4-FFF2-40B4-BE49-F238E27FC236}">
                <a16:creationId xmlns:a16="http://schemas.microsoft.com/office/drawing/2014/main" id="{51AFCC32-3748-428E-A8A0-FC348AF7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5624" y="1343667"/>
            <a:ext cx="3071173" cy="2590354"/>
          </a:xfrm>
          <a:prstGeom prst="rect">
            <a:avLst/>
          </a:prstGeom>
          <a:noFill/>
        </p:spPr>
      </p:pic>
      <p:pic>
        <p:nvPicPr>
          <p:cNvPr id="13" name="Picture 4" descr="C:\Users\Administrator\Pictures\2560-06-17 melon\melon 696 (Small).JPG">
            <a:extLst>
              <a:ext uri="{FF2B5EF4-FFF2-40B4-BE49-F238E27FC236}">
                <a16:creationId xmlns:a16="http://schemas.microsoft.com/office/drawing/2014/main" id="{7D96156A-3F4C-438C-B234-2B3E1A9C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0478" y="4046119"/>
            <a:ext cx="3384559" cy="2507081"/>
          </a:xfrm>
          <a:prstGeom prst="rect">
            <a:avLst/>
          </a:prstGeom>
          <a:noFill/>
        </p:spPr>
      </p:pic>
      <p:pic>
        <p:nvPicPr>
          <p:cNvPr id="15" name="Picture 5" descr="C:\Users\Administrator\Pictures\2560-06-17 melon\melon 1428 (Small).JPG">
            <a:extLst>
              <a:ext uri="{FF2B5EF4-FFF2-40B4-BE49-F238E27FC236}">
                <a16:creationId xmlns:a16="http://schemas.microsoft.com/office/drawing/2014/main" id="{AF4847A2-3EFE-4361-AFA3-A80A6899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5624" y="4046119"/>
            <a:ext cx="3071173" cy="2483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74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11</a:t>
            </a:r>
            <a:endParaRPr lang="th-TH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418BE-3DFC-47D1-9711-457593F93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32" y="1892341"/>
            <a:ext cx="5130574" cy="384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C5AE6-A283-4848-8E9D-1D2710A3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2" y="1892341"/>
            <a:ext cx="5130572" cy="3846194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A086D945-43F2-4B39-AB35-B2DD8E5F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523"/>
            <a:ext cx="9144000" cy="9676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MELON WITH HYDROPONICS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9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</a:t>
            </a:r>
            <a:endParaRPr lang="th-TH" sz="1600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086D945-43F2-4B39-AB35-B2DD8E5F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5523"/>
            <a:ext cx="9144000" cy="9676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MELON WITH HYDROPONICS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 descr="A plate of food on a table&#10;&#10;Description generated with very high confidence">
            <a:extLst>
              <a:ext uri="{FF2B5EF4-FFF2-40B4-BE49-F238E27FC236}">
                <a16:creationId xmlns:a16="http://schemas.microsoft.com/office/drawing/2014/main" id="{A38A117B-9382-42D2-BE94-6D365B9D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77" y="2029454"/>
            <a:ext cx="4938320" cy="3703740"/>
          </a:xfrm>
          <a:prstGeom prst="rect">
            <a:avLst/>
          </a:prstGeom>
        </p:spPr>
      </p:pic>
      <p:pic>
        <p:nvPicPr>
          <p:cNvPr id="13" name="Picture 12" descr="A bowl of fruit&#10;&#10;Description generated with high confidence">
            <a:extLst>
              <a:ext uri="{FF2B5EF4-FFF2-40B4-BE49-F238E27FC236}">
                <a16:creationId xmlns:a16="http://schemas.microsoft.com/office/drawing/2014/main" id="{1E6FB3AE-13F9-4FF4-A851-829A1BF36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5" y="2029454"/>
            <a:ext cx="4938320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132742" y="1522583"/>
            <a:ext cx="74356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2800" dirty="0"/>
              <a:t>Hydroponic</a:t>
            </a:r>
            <a:r>
              <a:rPr lang="id-ID" altLang="id-ID" sz="2800" dirty="0"/>
              <a:t> is greek term hydro, means water and ponos, means power</a:t>
            </a:r>
            <a:endParaRPr lang="en-US" altLang="id-ID" sz="2800" dirty="0"/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d-ID" altLang="id-ID" sz="2800" dirty="0"/>
              <a:t>Hydroponic means plant cultivation that use water without soil as medium or soilless</a:t>
            </a: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64909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048106" y="1520271"/>
            <a:ext cx="68342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id-ID" sz="2800" dirty="0"/>
              <a:t>Advantages</a:t>
            </a: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Plant is easy to generated depend on land condition and seasons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Adjustable growth and harvest quality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employee cost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 - </a:t>
            </a:r>
            <a:r>
              <a:rPr lang="id-ID" sz="2800" dirty="0">
                <a:latin typeface="Arial" pitchFamily="34" charset="0"/>
                <a:ea typeface="Times New Roman" pitchFamily="18" charset="0"/>
              </a:rPr>
              <a:t>Cleaner and more hygienic product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water and fertilizer needs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 (</a:t>
            </a:r>
            <a:r>
              <a:rPr lang="id-ID" sz="2800" dirty="0">
                <a:latin typeface="Arial" pitchFamily="34" charset="0"/>
                <a:ea typeface="Times New Roman" pitchFamily="18" charset="0"/>
              </a:rPr>
              <a:t>Environmental friendly</a:t>
            </a:r>
            <a:r>
              <a:rPr lang="en-US" sz="2800" dirty="0">
                <a:latin typeface="Arial" pitchFamily="34" charset="0"/>
                <a:ea typeface="Times New Roman" pitchFamily="18" charset="0"/>
              </a:rPr>
              <a:t>)</a:t>
            </a: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Shorter planting time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Less operational costs</a:t>
            </a:r>
            <a:endParaRPr lang="en-US" sz="2800" dirty="0">
              <a:latin typeface="Arial" pitchFamily="34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119843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What is hydroponics?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15" name="รูปภาพ 3" descr="C:\Users\Administrator\Pictures\ผักปี2014-08-30\IMGP0358.JPG">
            <a:extLst>
              <a:ext uri="{FF2B5EF4-FFF2-40B4-BE49-F238E27FC236}">
                <a16:creationId xmlns:a16="http://schemas.microsoft.com/office/drawing/2014/main" id="{5C34B6B0-600A-4E4C-A0B6-F12B3755DF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405" y="1520271"/>
            <a:ext cx="3234076" cy="267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รูปภาพ 4" descr="C:\Users\Administrator\Desktop\ผัก\100_0227\IMGP1053.JPG">
            <a:extLst>
              <a:ext uri="{FF2B5EF4-FFF2-40B4-BE49-F238E27FC236}">
                <a16:creationId xmlns:a16="http://schemas.microsoft.com/office/drawing/2014/main" id="{9EF17DA3-2D50-4944-8872-07BC078F7BF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405" y="4411711"/>
            <a:ext cx="323407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1972A-C30B-482C-A20C-F1FCECC26602}"/>
              </a:ext>
            </a:extLst>
          </p:cNvPr>
          <p:cNvSpPr/>
          <p:nvPr/>
        </p:nvSpPr>
        <p:spPr>
          <a:xfrm>
            <a:off x="4132743" y="1520271"/>
            <a:ext cx="68342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d-ID" sz="2800" dirty="0"/>
              <a:t>Weakness</a:t>
            </a:r>
            <a:endParaRPr lang="en-US" altLang="id-ID" sz="2800" dirty="0"/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Initial investment cost is more expensive</a:t>
            </a:r>
            <a:endParaRPr lang="en-US" sz="2800" dirty="0">
              <a:latin typeface="Arial" pitchFamily="34" charset="0"/>
              <a:ea typeface="Times New Roman" pitchFamily="18" charset="0"/>
            </a:endParaRPr>
          </a:p>
          <a:p>
            <a:pPr marL="976312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d-ID" sz="2800" dirty="0">
                <a:latin typeface="Arial" pitchFamily="34" charset="0"/>
                <a:ea typeface="Times New Roman" pitchFamily="18" charset="0"/>
              </a:rPr>
              <a:t>Highly affected by fertilizer concentration and composition, pH and temperature</a:t>
            </a:r>
            <a:endParaRPr lang="en-US" sz="2800" dirty="0">
              <a:latin typeface="Arial" pitchFamily="34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id-ID" sz="2800" dirty="0"/>
          </a:p>
        </p:txBody>
      </p:sp>
    </p:spTree>
    <p:extLst>
      <p:ext uri="{BB962C8B-B14F-4D97-AF65-F5344CB8AC3E}">
        <p14:creationId xmlns:p14="http://schemas.microsoft.com/office/powerpoint/2010/main" val="54573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58F6DF-21A1-4EC2-80B0-423D34B92650}"/>
              </a:ext>
            </a:extLst>
          </p:cNvPr>
          <p:cNvSpPr/>
          <p:nvPr/>
        </p:nvSpPr>
        <p:spPr>
          <a:xfrm>
            <a:off x="74626" y="3216797"/>
            <a:ext cx="2372687" cy="7721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Soilless culture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982C60-DDCC-46A4-9119-B3252171D40F}"/>
              </a:ext>
            </a:extLst>
          </p:cNvPr>
          <p:cNvSpPr/>
          <p:nvPr/>
        </p:nvSpPr>
        <p:spPr>
          <a:xfrm>
            <a:off x="3054291" y="1589689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Hydroponics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5F27D-18F4-4418-A5E3-F1B92E07FA42}"/>
              </a:ext>
            </a:extLst>
          </p:cNvPr>
          <p:cNvSpPr/>
          <p:nvPr/>
        </p:nvSpPr>
        <p:spPr>
          <a:xfrm>
            <a:off x="3054290" y="3338763"/>
            <a:ext cx="2540468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Aeroponics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4808F02-4992-4D8F-8B06-E213E34AABF6}"/>
              </a:ext>
            </a:extLst>
          </p:cNvPr>
          <p:cNvSpPr/>
          <p:nvPr/>
        </p:nvSpPr>
        <p:spPr>
          <a:xfrm>
            <a:off x="3054289" y="4786317"/>
            <a:ext cx="2540468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Substrate culture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36FCBC-55AA-4001-BA61-D6007DA16178}"/>
              </a:ext>
            </a:extLst>
          </p:cNvPr>
          <p:cNvSpPr/>
          <p:nvPr/>
        </p:nvSpPr>
        <p:spPr>
          <a:xfrm>
            <a:off x="6121341" y="862385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NFT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BB0343-68FA-4693-A4B6-C4ACC3C9EB72}"/>
              </a:ext>
            </a:extLst>
          </p:cNvPr>
          <p:cNvSpPr/>
          <p:nvPr/>
        </p:nvSpPr>
        <p:spPr>
          <a:xfrm>
            <a:off x="6121340" y="1589689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8EA411-C215-4C38-BF9C-75F8A392D369}"/>
              </a:ext>
            </a:extLst>
          </p:cNvPr>
          <p:cNvSpPr/>
          <p:nvPr/>
        </p:nvSpPr>
        <p:spPr>
          <a:xfrm>
            <a:off x="6121339" y="2327475"/>
            <a:ext cx="2540467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DFT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3195E0-AE2D-4228-9C92-14E92682B5D4}"/>
              </a:ext>
            </a:extLst>
          </p:cNvPr>
          <p:cNvSpPr/>
          <p:nvPr/>
        </p:nvSpPr>
        <p:spPr>
          <a:xfrm>
            <a:off x="6121339" y="4110042"/>
            <a:ext cx="2670236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Organic substrate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C0DD8B-8F58-4B78-BB5D-BC22FF0E05DD}"/>
              </a:ext>
            </a:extLst>
          </p:cNvPr>
          <p:cNvSpPr/>
          <p:nvPr/>
        </p:nvSpPr>
        <p:spPr>
          <a:xfrm>
            <a:off x="6121339" y="5535270"/>
            <a:ext cx="2670236" cy="528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Inorganic substrate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F4028CF-19C9-45FB-AC02-F89E3A0B592B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rot="10800000" flipV="1">
            <a:off x="2447313" y="1853784"/>
            <a:ext cx="606978" cy="17490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503A2AF-E559-44F1-BB54-4F0C7B6C71F3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rot="10800000">
            <a:off x="2447313" y="3602858"/>
            <a:ext cx="606976" cy="1447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5FE778-0355-4797-B989-7940D8DAC2E7}"/>
              </a:ext>
            </a:extLst>
          </p:cNvPr>
          <p:cNvCxnSpPr>
            <a:stCxn id="20" idx="1"/>
          </p:cNvCxnSpPr>
          <p:nvPr/>
        </p:nvCxnSpPr>
        <p:spPr>
          <a:xfrm flipH="1">
            <a:off x="2638425" y="3602858"/>
            <a:ext cx="415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5DF554-2419-499D-98E7-32B5AEEBB0ED}"/>
              </a:ext>
            </a:extLst>
          </p:cNvPr>
          <p:cNvCxnSpPr>
            <a:stCxn id="23" idx="1"/>
            <a:endCxn id="17" idx="3"/>
          </p:cNvCxnSpPr>
          <p:nvPr/>
        </p:nvCxnSpPr>
        <p:spPr>
          <a:xfrm rot="10800000" flipV="1">
            <a:off x="5594759" y="1126480"/>
            <a:ext cx="526583" cy="7273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1E56394-A531-4A77-9145-6DE6D19DF28C}"/>
              </a:ext>
            </a:extLst>
          </p:cNvPr>
          <p:cNvCxnSpPr>
            <a:stCxn id="24" idx="1"/>
            <a:endCxn id="17" idx="3"/>
          </p:cNvCxnSpPr>
          <p:nvPr/>
        </p:nvCxnSpPr>
        <p:spPr>
          <a:xfrm rot="10800000">
            <a:off x="5594758" y="1853784"/>
            <a:ext cx="526582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41DE3E0-6BC4-4807-AA43-5694796E9181}"/>
              </a:ext>
            </a:extLst>
          </p:cNvPr>
          <p:cNvCxnSpPr>
            <a:stCxn id="25" idx="1"/>
            <a:endCxn id="17" idx="3"/>
          </p:cNvCxnSpPr>
          <p:nvPr/>
        </p:nvCxnSpPr>
        <p:spPr>
          <a:xfrm rot="10800000">
            <a:off x="5594759" y="1853784"/>
            <a:ext cx="526581" cy="737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CA5B970-65E0-4225-B82E-8AF50D97AE6C}"/>
              </a:ext>
            </a:extLst>
          </p:cNvPr>
          <p:cNvCxnSpPr>
            <a:stCxn id="26" idx="1"/>
            <a:endCxn id="22" idx="3"/>
          </p:cNvCxnSpPr>
          <p:nvPr/>
        </p:nvCxnSpPr>
        <p:spPr>
          <a:xfrm rot="10800000" flipV="1">
            <a:off x="5594757" y="4374136"/>
            <a:ext cx="526582" cy="6762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CD03901-236C-4C11-8B6E-F2773A76E3E9}"/>
              </a:ext>
            </a:extLst>
          </p:cNvPr>
          <p:cNvCxnSpPr>
            <a:stCxn id="27" idx="1"/>
            <a:endCxn id="22" idx="3"/>
          </p:cNvCxnSpPr>
          <p:nvPr/>
        </p:nvCxnSpPr>
        <p:spPr>
          <a:xfrm rot="10800000">
            <a:off x="5594757" y="5050413"/>
            <a:ext cx="526582" cy="7489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7CFA24-4D96-4CF3-992E-9188CC2425DA}"/>
              </a:ext>
            </a:extLst>
          </p:cNvPr>
          <p:cNvSpPr/>
          <p:nvPr/>
        </p:nvSpPr>
        <p:spPr>
          <a:xfrm>
            <a:off x="9169339" y="5535270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Sand, gravel, rockwool, perlite, ceramic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FF4778E-CDBF-4E29-847F-ADF7C70F407A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8791575" y="5799365"/>
            <a:ext cx="377764" cy="3020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8BC6E3-690A-4ABE-9C73-0FF5FAA016CE}"/>
              </a:ext>
            </a:extLst>
          </p:cNvPr>
          <p:cNvSpPr/>
          <p:nvPr/>
        </p:nvSpPr>
        <p:spPr>
          <a:xfrm>
            <a:off x="9169339" y="2855665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Natural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Peat, coco peat, saw dust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025696-8FE5-4F11-BA72-51EABCF571C1}"/>
              </a:ext>
            </a:extLst>
          </p:cNvPr>
          <p:cNvSpPr/>
          <p:nvPr/>
        </p:nvSpPr>
        <p:spPr>
          <a:xfrm>
            <a:off x="9169339" y="4188732"/>
            <a:ext cx="2670236" cy="11322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Synthetic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Foam, fiber, plastic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C62B132-EE4E-47F5-BC28-AAA51CAE78E8}"/>
              </a:ext>
            </a:extLst>
          </p:cNvPr>
          <p:cNvCxnSpPr>
            <a:stCxn id="30" idx="1"/>
            <a:endCxn id="26" idx="3"/>
          </p:cNvCxnSpPr>
          <p:nvPr/>
        </p:nvCxnSpPr>
        <p:spPr>
          <a:xfrm rot="10800000" flipV="1">
            <a:off x="8791575" y="3421779"/>
            <a:ext cx="377764" cy="9523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44FEC4D-3075-418A-B27A-22A8A49D4C8E}"/>
              </a:ext>
            </a:extLst>
          </p:cNvPr>
          <p:cNvCxnSpPr>
            <a:stCxn id="31" idx="1"/>
            <a:endCxn id="26" idx="3"/>
          </p:cNvCxnSpPr>
          <p:nvPr/>
        </p:nvCxnSpPr>
        <p:spPr>
          <a:xfrm rot="10800000">
            <a:off x="8791575" y="4374137"/>
            <a:ext cx="377764" cy="3807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7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  <a:endParaRPr lang="th-TH" sz="1600" dirty="0"/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D4811109-F754-4EC6-A83A-547C0BC5B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5489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Hydroponics types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0A14FA7-4FBE-40FE-AD33-44A38B194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847" y="1820635"/>
            <a:ext cx="774605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  <a:defRPr sz="3000"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"/>
              <a:defRPr sz="2400"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B80A"/>
              </a:buClr>
              <a:buFont typeface="Wingdings 3" pitchFamily="18" charset="2"/>
              <a:buChar char=""/>
              <a:defRPr sz="2200"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altLang="id-ID" sz="2800" dirty="0">
                <a:latin typeface="Arial" charset="0"/>
                <a:cs typeface="Arial" charset="0"/>
              </a:rPr>
              <a:t>Aeroponics</a:t>
            </a: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altLang="id-ID" sz="2800" dirty="0">
                <a:latin typeface="Arial" charset="0"/>
                <a:cs typeface="Arial" charset="0"/>
              </a:rPr>
              <a:t>NFT (</a:t>
            </a:r>
            <a:r>
              <a:rPr lang="en-US" altLang="id-ID" sz="2800" dirty="0" err="1">
                <a:latin typeface="Arial" charset="0"/>
                <a:cs typeface="Arial" charset="0"/>
              </a:rPr>
              <a:t>Nutrien</a:t>
            </a:r>
            <a:r>
              <a:rPr lang="id-ID" altLang="id-ID" sz="2800" dirty="0">
                <a:latin typeface="Arial" charset="0"/>
                <a:cs typeface="Arial" charset="0"/>
              </a:rPr>
              <a:t>t</a:t>
            </a:r>
            <a:r>
              <a:rPr lang="en-US" altLang="id-ID" sz="2800" dirty="0">
                <a:latin typeface="Arial" charset="0"/>
                <a:cs typeface="Arial" charset="0"/>
              </a:rPr>
              <a:t> Film Tec</a:t>
            </a:r>
            <a:r>
              <a:rPr lang="id-ID" altLang="id-ID" sz="2800" dirty="0">
                <a:latin typeface="Arial" charset="0"/>
                <a:cs typeface="Arial" charset="0"/>
              </a:rPr>
              <a:t>h</a:t>
            </a:r>
            <a:r>
              <a:rPr lang="en-US" altLang="id-ID" sz="2800" dirty="0" err="1">
                <a:latin typeface="Arial" charset="0"/>
                <a:cs typeface="Arial" charset="0"/>
              </a:rPr>
              <a:t>nique</a:t>
            </a:r>
            <a:r>
              <a:rPr lang="en-US" altLang="id-ID" sz="2800" dirty="0">
                <a:latin typeface="Arial" charset="0"/>
                <a:cs typeface="Arial" charset="0"/>
              </a:rPr>
              <a:t>)</a:t>
            </a: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id-ID" altLang="id-ID" sz="2800" dirty="0">
                <a:latin typeface="Arial" charset="0"/>
                <a:cs typeface="Arial" charset="0"/>
              </a:rPr>
              <a:t>Drip Irrigation</a:t>
            </a:r>
            <a:endParaRPr lang="en-US" altLang="id-ID" sz="2800" dirty="0">
              <a:latin typeface="Arial" charset="0"/>
              <a:cs typeface="Arial" charset="0"/>
            </a:endParaRPr>
          </a:p>
          <a:p>
            <a:pPr marL="514350" indent="-51435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id-ID" altLang="id-ID" sz="2800" dirty="0">
                <a:latin typeface="Arial" charset="0"/>
                <a:cs typeface="Arial" charset="0"/>
              </a:rPr>
              <a:t>DFT (Deep Flow Technique)</a:t>
            </a:r>
          </a:p>
        </p:txBody>
      </p:sp>
      <p:pic>
        <p:nvPicPr>
          <p:cNvPr id="2052" name="Picture 4" descr="Image result for hydroponics">
            <a:extLst>
              <a:ext uri="{FF2B5EF4-FFF2-40B4-BE49-F238E27FC236}">
                <a16:creationId xmlns:a16="http://schemas.microsoft.com/office/drawing/2014/main" id="{702CA547-0895-4C25-884E-81ED0F14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5" y="1820635"/>
            <a:ext cx="5396098" cy="3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4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Aeroponics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13553994-1E77-4B3B-A6E2-298BE3794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645" y="2305615"/>
            <a:ext cx="5744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  <a:defRPr sz="3000"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"/>
              <a:defRPr sz="2400"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B80A"/>
              </a:buClr>
              <a:buFont typeface="Wingdings 3" pitchFamily="18" charset="2"/>
              <a:buChar char=""/>
              <a:defRPr sz="2200"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</a:pPr>
            <a:r>
              <a:rPr lang="en-US" altLang="id-ID" sz="2800" dirty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85532-A609-4E9D-B6B3-32A37C68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70" y="2444728"/>
            <a:ext cx="5633555" cy="3168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FE7CB8-D26F-413D-A8F3-900EBF12476D}"/>
              </a:ext>
            </a:extLst>
          </p:cNvPr>
          <p:cNvCxnSpPr/>
          <p:nvPr/>
        </p:nvCxnSpPr>
        <p:spPr>
          <a:xfrm flipV="1">
            <a:off x="7981950" y="3429000"/>
            <a:ext cx="14859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B7F0B0-93A5-4A25-A719-4BBE13DE04C7}"/>
              </a:ext>
            </a:extLst>
          </p:cNvPr>
          <p:cNvSpPr txBox="1"/>
          <p:nvPr/>
        </p:nvSpPr>
        <p:spPr>
          <a:xfrm>
            <a:off x="9467850" y="3167390"/>
            <a:ext cx="213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tank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1EE078-DDA2-4C08-9245-8736F4285438}"/>
              </a:ext>
            </a:extLst>
          </p:cNvPr>
          <p:cNvCxnSpPr>
            <a:cxnSpLocks/>
          </p:cNvCxnSpPr>
          <p:nvPr/>
        </p:nvCxnSpPr>
        <p:spPr>
          <a:xfrm flipH="1" flipV="1">
            <a:off x="2047875" y="3781425"/>
            <a:ext cx="2162176" cy="167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004E7C-0C30-4F37-929B-B5EAD357B26C}"/>
              </a:ext>
            </a:extLst>
          </p:cNvPr>
          <p:cNvSpPr txBox="1"/>
          <p:nvPr/>
        </p:nvSpPr>
        <p:spPr>
          <a:xfrm>
            <a:off x="1369920" y="3201313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51D5B9-1EB2-4A77-9AF6-DE475C4FFB2C}"/>
              </a:ext>
            </a:extLst>
          </p:cNvPr>
          <p:cNvCxnSpPr>
            <a:cxnSpLocks/>
          </p:cNvCxnSpPr>
          <p:nvPr/>
        </p:nvCxnSpPr>
        <p:spPr>
          <a:xfrm>
            <a:off x="5946528" y="5187363"/>
            <a:ext cx="3571255" cy="99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84BF5-C4CE-4B5C-B340-ABD2738315E1}"/>
              </a:ext>
            </a:extLst>
          </p:cNvPr>
          <p:cNvSpPr txBox="1"/>
          <p:nvPr/>
        </p:nvSpPr>
        <p:spPr>
          <a:xfrm>
            <a:off x="9277350" y="4165097"/>
            <a:ext cx="198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Spray nozzle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C9748-3D46-42C4-AAB2-E28091AE06C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622803" y="4254912"/>
            <a:ext cx="2654547" cy="171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42F883-6832-4649-A609-503BF9E3230A}"/>
              </a:ext>
            </a:extLst>
          </p:cNvPr>
          <p:cNvSpPr txBox="1"/>
          <p:nvPr/>
        </p:nvSpPr>
        <p:spPr>
          <a:xfrm>
            <a:off x="9467850" y="4998174"/>
            <a:ext cx="2014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pump</a:t>
            </a:r>
          </a:p>
        </p:txBody>
      </p:sp>
    </p:spTree>
    <p:extLst>
      <p:ext uri="{BB962C8B-B14F-4D97-AF65-F5344CB8AC3E}">
        <p14:creationId xmlns:p14="http://schemas.microsoft.com/office/powerpoint/2010/main" val="305236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  <a:endParaRPr lang="th-T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4753-F004-4A71-B9B7-15BDF5800896}"/>
              </a:ext>
            </a:extLst>
          </p:cNvPr>
          <p:cNvSpPr txBox="1"/>
          <p:nvPr/>
        </p:nvSpPr>
        <p:spPr>
          <a:xfrm>
            <a:off x="1095409" y="897195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cs typeface="+mj-cs"/>
              </a:rPr>
              <a:t>Outline</a:t>
            </a:r>
            <a:endParaRPr lang="th-TH" sz="2800" b="1" dirty="0"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44FB2-FBF2-400F-918D-EBAE7935DFC2}"/>
              </a:ext>
            </a:extLst>
          </p:cNvPr>
          <p:cNvSpPr txBox="1"/>
          <p:nvPr/>
        </p:nvSpPr>
        <p:spPr>
          <a:xfrm>
            <a:off x="1742381" y="1659285"/>
            <a:ext cx="537999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Farm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Bearing hydroponics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Hydroponics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Control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+mj-cs"/>
              </a:rPr>
              <a:t>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176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NFT (Nutrient Film Technique)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4" name="Picture 2" descr="Image result for nft nutrient film technique">
            <a:extLst>
              <a:ext uri="{FF2B5EF4-FFF2-40B4-BE49-F238E27FC236}">
                <a16:creationId xmlns:a16="http://schemas.microsoft.com/office/drawing/2014/main" id="{BB20EF77-80D4-45C0-B0A7-B203F0D1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69" y="2061896"/>
            <a:ext cx="7025456" cy="3813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686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140" y="-15240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Drip Irrigation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7BCD13-6BCA-485B-8556-6BE63E33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65" y="1798005"/>
            <a:ext cx="8621440" cy="42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17</a:t>
            </a:r>
            <a:endParaRPr lang="th-TH" sz="1600" dirty="0"/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3C8001F5-72F5-4287-970A-D3DFE243C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10" y="0"/>
            <a:ext cx="9634890" cy="178141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DFT (Deep Flow Technique)</a:t>
            </a:r>
            <a:endParaRPr lang="th-TH" sz="4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5B928-5B0A-4BE3-820D-193A3265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5" y="1971913"/>
            <a:ext cx="8029816" cy="42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7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29" name="ชื่อเรื่อง 1">
            <a:extLst>
              <a:ext uri="{FF2B5EF4-FFF2-40B4-BE49-F238E27FC236}">
                <a16:creationId xmlns:a16="http://schemas.microsoft.com/office/drawing/2014/main" id="{68DCB0ED-54E5-4BE0-A883-3B25CB8EA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Growth factor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32" name="ชื่อเรื่อง 1">
            <a:extLst>
              <a:ext uri="{FF2B5EF4-FFF2-40B4-BE49-F238E27FC236}">
                <a16:creationId xmlns:a16="http://schemas.microsoft.com/office/drawing/2014/main" id="{CB3D278A-D22C-4CB6-8E9F-50C7FA52AD20}"/>
              </a:ext>
            </a:extLst>
          </p:cNvPr>
          <p:cNvSpPr txBox="1">
            <a:spLocks/>
          </p:cNvSpPr>
          <p:nvPr/>
        </p:nvSpPr>
        <p:spPr>
          <a:xfrm>
            <a:off x="1062391" y="2172749"/>
            <a:ext cx="3166710" cy="78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Internal factor</a:t>
            </a:r>
            <a:br>
              <a:rPr lang="th-TH" sz="4000" b="1" dirty="0"/>
            </a:br>
            <a:endParaRPr lang="th-TH" sz="4000" b="1" dirty="0"/>
          </a:p>
        </p:txBody>
      </p:sp>
      <p:sp>
        <p:nvSpPr>
          <p:cNvPr id="34" name="ชื่อเรื่อง 1">
            <a:extLst>
              <a:ext uri="{FF2B5EF4-FFF2-40B4-BE49-F238E27FC236}">
                <a16:creationId xmlns:a16="http://schemas.microsoft.com/office/drawing/2014/main" id="{CE96B182-F1DE-44C5-A547-7E522731E48C}"/>
              </a:ext>
            </a:extLst>
          </p:cNvPr>
          <p:cNvSpPr txBox="1">
            <a:spLocks/>
          </p:cNvSpPr>
          <p:nvPr/>
        </p:nvSpPr>
        <p:spPr>
          <a:xfrm>
            <a:off x="6819899" y="2172748"/>
            <a:ext cx="4429125" cy="78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Environment factors</a:t>
            </a:r>
            <a:br>
              <a:rPr lang="th-TH" sz="4000" b="1" dirty="0"/>
            </a:br>
            <a:endParaRPr lang="th-TH" sz="4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04B998-C4C3-4CDA-B06F-FEED9105927E}"/>
              </a:ext>
            </a:extLst>
          </p:cNvPr>
          <p:cNvCxnSpPr/>
          <p:nvPr/>
        </p:nvCxnSpPr>
        <p:spPr>
          <a:xfrm>
            <a:off x="5810250" y="1933575"/>
            <a:ext cx="0" cy="4362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EB0437-B61E-4C0F-A045-14A8F34F0B67}"/>
              </a:ext>
            </a:extLst>
          </p:cNvPr>
          <p:cNvSpPr txBox="1"/>
          <p:nvPr/>
        </p:nvSpPr>
        <p:spPr>
          <a:xfrm>
            <a:off x="466602" y="2691583"/>
            <a:ext cx="3504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Genetic factor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Self hormone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Synthetic hormone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A2D90B-7ED1-4EFF-A9BE-0977EF8A9B25}"/>
              </a:ext>
            </a:extLst>
          </p:cNvPr>
          <p:cNvSpPr txBox="1"/>
          <p:nvPr/>
        </p:nvSpPr>
        <p:spPr>
          <a:xfrm>
            <a:off x="6600702" y="2691583"/>
            <a:ext cx="28402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Nutrient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Oxygen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 dioxide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361665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02DAD-629F-44AF-B630-5B55BA45BCCC}"/>
              </a:ext>
            </a:extLst>
          </p:cNvPr>
          <p:cNvSpPr/>
          <p:nvPr/>
        </p:nvSpPr>
        <p:spPr>
          <a:xfrm>
            <a:off x="4856474" y="4853671"/>
            <a:ext cx="12202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A8C9F-0C47-4C82-999A-198F0EA7A0BE}"/>
              </a:ext>
            </a:extLst>
          </p:cNvPr>
          <p:cNvSpPr txBox="1"/>
          <p:nvPr/>
        </p:nvSpPr>
        <p:spPr>
          <a:xfrm>
            <a:off x="1268245" y="4212387"/>
            <a:ext cx="122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055B9-E97D-43D4-811A-6748ECCF5FC6}"/>
              </a:ext>
            </a:extLst>
          </p:cNvPr>
          <p:cNvSpPr txBox="1"/>
          <p:nvPr/>
        </p:nvSpPr>
        <p:spPr>
          <a:xfrm>
            <a:off x="2871263" y="42123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H2O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06C5AF-A1EC-49D5-A0C4-C65A90C47CC5}"/>
              </a:ext>
            </a:extLst>
          </p:cNvPr>
          <p:cNvSpPr txBox="1"/>
          <p:nvPr/>
        </p:nvSpPr>
        <p:spPr>
          <a:xfrm>
            <a:off x="2404962" y="421238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D6D8C4-434F-42CF-B7CF-8D93321740A5}"/>
              </a:ext>
            </a:extLst>
          </p:cNvPr>
          <p:cNvCxnSpPr/>
          <p:nvPr/>
        </p:nvCxnSpPr>
        <p:spPr>
          <a:xfrm>
            <a:off x="4292974" y="4671329"/>
            <a:ext cx="246697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73C957-E33E-422D-8950-831E672A3A84}"/>
              </a:ext>
            </a:extLst>
          </p:cNvPr>
          <p:cNvSpPr txBox="1"/>
          <p:nvPr/>
        </p:nvSpPr>
        <p:spPr>
          <a:xfrm>
            <a:off x="7032896" y="4212386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C6H12O6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B1BFC-AC52-4ACB-ABC7-BD679D75AE7A}"/>
              </a:ext>
            </a:extLst>
          </p:cNvPr>
          <p:cNvSpPr txBox="1"/>
          <p:nvPr/>
        </p:nvSpPr>
        <p:spPr>
          <a:xfrm>
            <a:off x="10009424" y="4212386"/>
            <a:ext cx="1217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6O2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AFEF2-F477-4B3A-A6EF-E33EBEF838DC}"/>
              </a:ext>
            </a:extLst>
          </p:cNvPr>
          <p:cNvSpPr txBox="1"/>
          <p:nvPr/>
        </p:nvSpPr>
        <p:spPr>
          <a:xfrm>
            <a:off x="9543123" y="421238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673868-8C96-4E5C-B3DD-EE6929104FFE}"/>
              </a:ext>
            </a:extLst>
          </p:cNvPr>
          <p:cNvSpPr/>
          <p:nvPr/>
        </p:nvSpPr>
        <p:spPr>
          <a:xfrm>
            <a:off x="4206173" y="3781102"/>
            <a:ext cx="2624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Chlorophyll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82421-804B-4A78-B67C-6EA3D4BB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04" y="1043769"/>
            <a:ext cx="5093914" cy="25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pH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8FC6D-BD83-4225-925A-C4C03B31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94" y="1661696"/>
            <a:ext cx="5005791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pH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9499DB-3D71-40CB-8A23-A8B821164C51}"/>
              </a:ext>
            </a:extLst>
          </p:cNvPr>
          <p:cNvSpPr/>
          <p:nvPr/>
        </p:nvSpPr>
        <p:spPr>
          <a:xfrm>
            <a:off x="5000625" y="1924050"/>
            <a:ext cx="1238250" cy="4514850"/>
          </a:xfrm>
          <a:custGeom>
            <a:avLst/>
            <a:gdLst>
              <a:gd name="connsiteX0" fmla="*/ 161925 w 1238250"/>
              <a:gd name="connsiteY0" fmla="*/ 114300 h 4514850"/>
              <a:gd name="connsiteX1" fmla="*/ 142875 w 1238250"/>
              <a:gd name="connsiteY1" fmla="*/ 161925 h 4514850"/>
              <a:gd name="connsiteX2" fmla="*/ 104775 w 1238250"/>
              <a:gd name="connsiteY2" fmla="*/ 200025 h 4514850"/>
              <a:gd name="connsiteX3" fmla="*/ 85725 w 1238250"/>
              <a:gd name="connsiteY3" fmla="*/ 228600 h 4514850"/>
              <a:gd name="connsiteX4" fmla="*/ 66675 w 1238250"/>
              <a:gd name="connsiteY4" fmla="*/ 266700 h 4514850"/>
              <a:gd name="connsiteX5" fmla="*/ 57150 w 1238250"/>
              <a:gd name="connsiteY5" fmla="*/ 295275 h 4514850"/>
              <a:gd name="connsiteX6" fmla="*/ 38100 w 1238250"/>
              <a:gd name="connsiteY6" fmla="*/ 323850 h 4514850"/>
              <a:gd name="connsiteX7" fmla="*/ 28575 w 1238250"/>
              <a:gd name="connsiteY7" fmla="*/ 361950 h 4514850"/>
              <a:gd name="connsiteX8" fmla="*/ 19050 w 1238250"/>
              <a:gd name="connsiteY8" fmla="*/ 390525 h 4514850"/>
              <a:gd name="connsiteX9" fmla="*/ 0 w 1238250"/>
              <a:gd name="connsiteY9" fmla="*/ 552450 h 4514850"/>
              <a:gd name="connsiteX10" fmla="*/ 9525 w 1238250"/>
              <a:gd name="connsiteY10" fmla="*/ 990600 h 4514850"/>
              <a:gd name="connsiteX11" fmla="*/ 19050 w 1238250"/>
              <a:gd name="connsiteY11" fmla="*/ 1057275 h 4514850"/>
              <a:gd name="connsiteX12" fmla="*/ 38100 w 1238250"/>
              <a:gd name="connsiteY12" fmla="*/ 1228725 h 4514850"/>
              <a:gd name="connsiteX13" fmla="*/ 28575 w 1238250"/>
              <a:gd name="connsiteY13" fmla="*/ 1485900 h 4514850"/>
              <a:gd name="connsiteX14" fmla="*/ 19050 w 1238250"/>
              <a:gd name="connsiteY14" fmla="*/ 1571625 h 4514850"/>
              <a:gd name="connsiteX15" fmla="*/ 9525 w 1238250"/>
              <a:gd name="connsiteY15" fmla="*/ 1666875 h 4514850"/>
              <a:gd name="connsiteX16" fmla="*/ 28575 w 1238250"/>
              <a:gd name="connsiteY16" fmla="*/ 2114550 h 4514850"/>
              <a:gd name="connsiteX17" fmla="*/ 47625 w 1238250"/>
              <a:gd name="connsiteY17" fmla="*/ 2219325 h 4514850"/>
              <a:gd name="connsiteX18" fmla="*/ 66675 w 1238250"/>
              <a:gd name="connsiteY18" fmla="*/ 2428875 h 4514850"/>
              <a:gd name="connsiteX19" fmla="*/ 76200 w 1238250"/>
              <a:gd name="connsiteY19" fmla="*/ 2457450 h 4514850"/>
              <a:gd name="connsiteX20" fmla="*/ 85725 w 1238250"/>
              <a:gd name="connsiteY20" fmla="*/ 2514600 h 4514850"/>
              <a:gd name="connsiteX21" fmla="*/ 95250 w 1238250"/>
              <a:gd name="connsiteY21" fmla="*/ 2562225 h 4514850"/>
              <a:gd name="connsiteX22" fmla="*/ 104775 w 1238250"/>
              <a:gd name="connsiteY22" fmla="*/ 2657475 h 4514850"/>
              <a:gd name="connsiteX23" fmla="*/ 114300 w 1238250"/>
              <a:gd name="connsiteY23" fmla="*/ 2733675 h 4514850"/>
              <a:gd name="connsiteX24" fmla="*/ 133350 w 1238250"/>
              <a:gd name="connsiteY24" fmla="*/ 3019425 h 4514850"/>
              <a:gd name="connsiteX25" fmla="*/ 142875 w 1238250"/>
              <a:gd name="connsiteY25" fmla="*/ 3067050 h 4514850"/>
              <a:gd name="connsiteX26" fmla="*/ 152400 w 1238250"/>
              <a:gd name="connsiteY26" fmla="*/ 3152775 h 4514850"/>
              <a:gd name="connsiteX27" fmla="*/ 190500 w 1238250"/>
              <a:gd name="connsiteY27" fmla="*/ 3238500 h 4514850"/>
              <a:gd name="connsiteX28" fmla="*/ 209550 w 1238250"/>
              <a:gd name="connsiteY28" fmla="*/ 3286125 h 4514850"/>
              <a:gd name="connsiteX29" fmla="*/ 238125 w 1238250"/>
              <a:gd name="connsiteY29" fmla="*/ 3324225 h 4514850"/>
              <a:gd name="connsiteX30" fmla="*/ 266700 w 1238250"/>
              <a:gd name="connsiteY30" fmla="*/ 3419475 h 4514850"/>
              <a:gd name="connsiteX31" fmla="*/ 276225 w 1238250"/>
              <a:gd name="connsiteY31" fmla="*/ 3743325 h 4514850"/>
              <a:gd name="connsiteX32" fmla="*/ 285750 w 1238250"/>
              <a:gd name="connsiteY32" fmla="*/ 3829050 h 4514850"/>
              <a:gd name="connsiteX33" fmla="*/ 295275 w 1238250"/>
              <a:gd name="connsiteY33" fmla="*/ 4152900 h 4514850"/>
              <a:gd name="connsiteX34" fmla="*/ 304800 w 1238250"/>
              <a:gd name="connsiteY34" fmla="*/ 4210050 h 4514850"/>
              <a:gd name="connsiteX35" fmla="*/ 314325 w 1238250"/>
              <a:gd name="connsiteY35" fmla="*/ 4324350 h 4514850"/>
              <a:gd name="connsiteX36" fmla="*/ 323850 w 1238250"/>
              <a:gd name="connsiteY36" fmla="*/ 4362450 h 4514850"/>
              <a:gd name="connsiteX37" fmla="*/ 333375 w 1238250"/>
              <a:gd name="connsiteY37" fmla="*/ 4429125 h 4514850"/>
              <a:gd name="connsiteX38" fmla="*/ 400050 w 1238250"/>
              <a:gd name="connsiteY38" fmla="*/ 4514850 h 4514850"/>
              <a:gd name="connsiteX39" fmla="*/ 485775 w 1238250"/>
              <a:gd name="connsiteY39" fmla="*/ 4505325 h 4514850"/>
              <a:gd name="connsiteX40" fmla="*/ 561975 w 1238250"/>
              <a:gd name="connsiteY40" fmla="*/ 4438650 h 4514850"/>
              <a:gd name="connsiteX41" fmla="*/ 619125 w 1238250"/>
              <a:gd name="connsiteY41" fmla="*/ 4352925 h 4514850"/>
              <a:gd name="connsiteX42" fmla="*/ 666750 w 1238250"/>
              <a:gd name="connsiteY42" fmla="*/ 4238625 h 4514850"/>
              <a:gd name="connsiteX43" fmla="*/ 685800 w 1238250"/>
              <a:gd name="connsiteY43" fmla="*/ 4114800 h 4514850"/>
              <a:gd name="connsiteX44" fmla="*/ 714375 w 1238250"/>
              <a:gd name="connsiteY44" fmla="*/ 4067175 h 4514850"/>
              <a:gd name="connsiteX45" fmla="*/ 790575 w 1238250"/>
              <a:gd name="connsiteY45" fmla="*/ 3876675 h 4514850"/>
              <a:gd name="connsiteX46" fmla="*/ 838200 w 1238250"/>
              <a:gd name="connsiteY46" fmla="*/ 3781425 h 4514850"/>
              <a:gd name="connsiteX47" fmla="*/ 933450 w 1238250"/>
              <a:gd name="connsiteY47" fmla="*/ 3629025 h 4514850"/>
              <a:gd name="connsiteX48" fmla="*/ 1095375 w 1238250"/>
              <a:gd name="connsiteY48" fmla="*/ 3467100 h 4514850"/>
              <a:gd name="connsiteX49" fmla="*/ 1123950 w 1238250"/>
              <a:gd name="connsiteY49" fmla="*/ 3438525 h 4514850"/>
              <a:gd name="connsiteX50" fmla="*/ 1181100 w 1238250"/>
              <a:gd name="connsiteY50" fmla="*/ 3381375 h 4514850"/>
              <a:gd name="connsiteX51" fmla="*/ 1200150 w 1238250"/>
              <a:gd name="connsiteY51" fmla="*/ 3343275 h 4514850"/>
              <a:gd name="connsiteX52" fmla="*/ 1219200 w 1238250"/>
              <a:gd name="connsiteY52" fmla="*/ 3314700 h 4514850"/>
              <a:gd name="connsiteX53" fmla="*/ 1238250 w 1238250"/>
              <a:gd name="connsiteY53" fmla="*/ 3238500 h 4514850"/>
              <a:gd name="connsiteX54" fmla="*/ 1228725 w 1238250"/>
              <a:gd name="connsiteY54" fmla="*/ 2905125 h 4514850"/>
              <a:gd name="connsiteX55" fmla="*/ 1219200 w 1238250"/>
              <a:gd name="connsiteY55" fmla="*/ 2867025 h 4514850"/>
              <a:gd name="connsiteX56" fmla="*/ 1209675 w 1238250"/>
              <a:gd name="connsiteY56" fmla="*/ 2819400 h 4514850"/>
              <a:gd name="connsiteX57" fmla="*/ 1200150 w 1238250"/>
              <a:gd name="connsiteY57" fmla="*/ 2762250 h 4514850"/>
              <a:gd name="connsiteX58" fmla="*/ 1171575 w 1238250"/>
              <a:gd name="connsiteY58" fmla="*/ 2657475 h 4514850"/>
              <a:gd name="connsiteX59" fmla="*/ 1152525 w 1238250"/>
              <a:gd name="connsiteY59" fmla="*/ 2562225 h 4514850"/>
              <a:gd name="connsiteX60" fmla="*/ 1143000 w 1238250"/>
              <a:gd name="connsiteY60" fmla="*/ 2533650 h 4514850"/>
              <a:gd name="connsiteX61" fmla="*/ 1133475 w 1238250"/>
              <a:gd name="connsiteY61" fmla="*/ 2476500 h 4514850"/>
              <a:gd name="connsiteX62" fmla="*/ 1123950 w 1238250"/>
              <a:gd name="connsiteY62" fmla="*/ 2447925 h 4514850"/>
              <a:gd name="connsiteX63" fmla="*/ 1104900 w 1238250"/>
              <a:gd name="connsiteY63" fmla="*/ 2352675 h 4514850"/>
              <a:gd name="connsiteX64" fmla="*/ 1076325 w 1238250"/>
              <a:gd name="connsiteY64" fmla="*/ 2219325 h 4514850"/>
              <a:gd name="connsiteX65" fmla="*/ 1085850 w 1238250"/>
              <a:gd name="connsiteY65" fmla="*/ 1857375 h 4514850"/>
              <a:gd name="connsiteX66" fmla="*/ 1104900 w 1238250"/>
              <a:gd name="connsiteY66" fmla="*/ 1781175 h 4514850"/>
              <a:gd name="connsiteX67" fmla="*/ 1143000 w 1238250"/>
              <a:gd name="connsiteY67" fmla="*/ 1676400 h 4514850"/>
              <a:gd name="connsiteX68" fmla="*/ 1162050 w 1238250"/>
              <a:gd name="connsiteY68" fmla="*/ 1609725 h 4514850"/>
              <a:gd name="connsiteX69" fmla="*/ 1171575 w 1238250"/>
              <a:gd name="connsiteY69" fmla="*/ 1581150 h 4514850"/>
              <a:gd name="connsiteX70" fmla="*/ 1190625 w 1238250"/>
              <a:gd name="connsiteY70" fmla="*/ 1514475 h 4514850"/>
              <a:gd name="connsiteX71" fmla="*/ 1209675 w 1238250"/>
              <a:gd name="connsiteY71" fmla="*/ 1352550 h 4514850"/>
              <a:gd name="connsiteX72" fmla="*/ 1219200 w 1238250"/>
              <a:gd name="connsiteY72" fmla="*/ 1314450 h 4514850"/>
              <a:gd name="connsiteX73" fmla="*/ 1228725 w 1238250"/>
              <a:gd name="connsiteY73" fmla="*/ 1266825 h 4514850"/>
              <a:gd name="connsiteX74" fmla="*/ 1209675 w 1238250"/>
              <a:gd name="connsiteY74" fmla="*/ 971550 h 4514850"/>
              <a:gd name="connsiteX75" fmla="*/ 1200150 w 1238250"/>
              <a:gd name="connsiteY75" fmla="*/ 933450 h 4514850"/>
              <a:gd name="connsiteX76" fmla="*/ 1171575 w 1238250"/>
              <a:gd name="connsiteY76" fmla="*/ 885825 h 4514850"/>
              <a:gd name="connsiteX77" fmla="*/ 1152525 w 1238250"/>
              <a:gd name="connsiteY77" fmla="*/ 857250 h 4514850"/>
              <a:gd name="connsiteX78" fmla="*/ 1133475 w 1238250"/>
              <a:gd name="connsiteY78" fmla="*/ 800100 h 4514850"/>
              <a:gd name="connsiteX79" fmla="*/ 1123950 w 1238250"/>
              <a:gd name="connsiteY79" fmla="*/ 323850 h 4514850"/>
              <a:gd name="connsiteX80" fmla="*/ 1114425 w 1238250"/>
              <a:gd name="connsiteY80" fmla="*/ 247650 h 4514850"/>
              <a:gd name="connsiteX81" fmla="*/ 1104900 w 1238250"/>
              <a:gd name="connsiteY81" fmla="*/ 57150 h 4514850"/>
              <a:gd name="connsiteX82" fmla="*/ 1000125 w 1238250"/>
              <a:gd name="connsiteY82" fmla="*/ 66675 h 4514850"/>
              <a:gd name="connsiteX83" fmla="*/ 914400 w 1238250"/>
              <a:gd name="connsiteY83" fmla="*/ 95250 h 4514850"/>
              <a:gd name="connsiteX84" fmla="*/ 819150 w 1238250"/>
              <a:gd name="connsiteY84" fmla="*/ 114300 h 4514850"/>
              <a:gd name="connsiteX85" fmla="*/ 781050 w 1238250"/>
              <a:gd name="connsiteY85" fmla="*/ 123825 h 4514850"/>
              <a:gd name="connsiteX86" fmla="*/ 733425 w 1238250"/>
              <a:gd name="connsiteY86" fmla="*/ 133350 h 4514850"/>
              <a:gd name="connsiteX87" fmla="*/ 657225 w 1238250"/>
              <a:gd name="connsiteY87" fmla="*/ 104775 h 4514850"/>
              <a:gd name="connsiteX88" fmla="*/ 628650 w 1238250"/>
              <a:gd name="connsiteY88" fmla="*/ 76200 h 4514850"/>
              <a:gd name="connsiteX89" fmla="*/ 485775 w 1238250"/>
              <a:gd name="connsiteY89" fmla="*/ 0 h 4514850"/>
              <a:gd name="connsiteX90" fmla="*/ 342900 w 1238250"/>
              <a:gd name="connsiteY90" fmla="*/ 9525 h 4514850"/>
              <a:gd name="connsiteX91" fmla="*/ 228600 w 1238250"/>
              <a:gd name="connsiteY91" fmla="*/ 57150 h 4514850"/>
              <a:gd name="connsiteX92" fmla="*/ 180975 w 1238250"/>
              <a:gd name="connsiteY92" fmla="*/ 76200 h 4514850"/>
              <a:gd name="connsiteX93" fmla="*/ 123825 w 1238250"/>
              <a:gd name="connsiteY93" fmla="*/ 104775 h 4514850"/>
              <a:gd name="connsiteX94" fmla="*/ 104775 w 1238250"/>
              <a:gd name="connsiteY94" fmla="*/ 133350 h 4514850"/>
              <a:gd name="connsiteX95" fmla="*/ 95250 w 1238250"/>
              <a:gd name="connsiteY95" fmla="*/ 161925 h 4514850"/>
              <a:gd name="connsiteX96" fmla="*/ 38100 w 1238250"/>
              <a:gd name="connsiteY96" fmla="*/ 190500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38250" h="4514850">
                <a:moveTo>
                  <a:pt x="161925" y="114300"/>
                </a:moveTo>
                <a:cubicBezTo>
                  <a:pt x="155575" y="130175"/>
                  <a:pt x="152359" y="147699"/>
                  <a:pt x="142875" y="161925"/>
                </a:cubicBezTo>
                <a:cubicBezTo>
                  <a:pt x="132912" y="176869"/>
                  <a:pt x="116464" y="186388"/>
                  <a:pt x="104775" y="200025"/>
                </a:cubicBezTo>
                <a:cubicBezTo>
                  <a:pt x="97325" y="208717"/>
                  <a:pt x="91405" y="218661"/>
                  <a:pt x="85725" y="228600"/>
                </a:cubicBezTo>
                <a:cubicBezTo>
                  <a:pt x="78680" y="240928"/>
                  <a:pt x="72268" y="253649"/>
                  <a:pt x="66675" y="266700"/>
                </a:cubicBezTo>
                <a:cubicBezTo>
                  <a:pt x="62720" y="275928"/>
                  <a:pt x="61640" y="286295"/>
                  <a:pt x="57150" y="295275"/>
                </a:cubicBezTo>
                <a:cubicBezTo>
                  <a:pt x="52030" y="305514"/>
                  <a:pt x="44450" y="314325"/>
                  <a:pt x="38100" y="323850"/>
                </a:cubicBezTo>
                <a:cubicBezTo>
                  <a:pt x="34925" y="336550"/>
                  <a:pt x="32171" y="349363"/>
                  <a:pt x="28575" y="361950"/>
                </a:cubicBezTo>
                <a:cubicBezTo>
                  <a:pt x="25817" y="371604"/>
                  <a:pt x="21228" y="380724"/>
                  <a:pt x="19050" y="390525"/>
                </a:cubicBezTo>
                <a:cubicBezTo>
                  <a:pt x="7288" y="443453"/>
                  <a:pt x="4866" y="498922"/>
                  <a:pt x="0" y="552450"/>
                </a:cubicBezTo>
                <a:cubicBezTo>
                  <a:pt x="3175" y="698500"/>
                  <a:pt x="4016" y="844619"/>
                  <a:pt x="9525" y="990600"/>
                </a:cubicBezTo>
                <a:cubicBezTo>
                  <a:pt x="10372" y="1013035"/>
                  <a:pt x="16427" y="1034978"/>
                  <a:pt x="19050" y="1057275"/>
                </a:cubicBezTo>
                <a:cubicBezTo>
                  <a:pt x="67338" y="1467725"/>
                  <a:pt x="-4436" y="888435"/>
                  <a:pt x="38100" y="1228725"/>
                </a:cubicBezTo>
                <a:cubicBezTo>
                  <a:pt x="34925" y="1314450"/>
                  <a:pt x="33333" y="1400248"/>
                  <a:pt x="28575" y="1485900"/>
                </a:cubicBezTo>
                <a:cubicBezTo>
                  <a:pt x="26980" y="1514607"/>
                  <a:pt x="22060" y="1543032"/>
                  <a:pt x="19050" y="1571625"/>
                </a:cubicBezTo>
                <a:cubicBezTo>
                  <a:pt x="15710" y="1603358"/>
                  <a:pt x="12700" y="1635125"/>
                  <a:pt x="9525" y="1666875"/>
                </a:cubicBezTo>
                <a:cubicBezTo>
                  <a:pt x="25655" y="2328200"/>
                  <a:pt x="-3267" y="1891658"/>
                  <a:pt x="28575" y="2114550"/>
                </a:cubicBezTo>
                <a:cubicBezTo>
                  <a:pt x="42038" y="2208790"/>
                  <a:pt x="28949" y="2163298"/>
                  <a:pt x="47625" y="2219325"/>
                </a:cubicBezTo>
                <a:cubicBezTo>
                  <a:pt x="51266" y="2270305"/>
                  <a:pt x="56050" y="2370436"/>
                  <a:pt x="66675" y="2428875"/>
                </a:cubicBezTo>
                <a:cubicBezTo>
                  <a:pt x="68471" y="2438753"/>
                  <a:pt x="74022" y="2447649"/>
                  <a:pt x="76200" y="2457450"/>
                </a:cubicBezTo>
                <a:cubicBezTo>
                  <a:pt x="80390" y="2476303"/>
                  <a:pt x="82270" y="2495599"/>
                  <a:pt x="85725" y="2514600"/>
                </a:cubicBezTo>
                <a:cubicBezTo>
                  <a:pt x="88621" y="2530528"/>
                  <a:pt x="93110" y="2546178"/>
                  <a:pt x="95250" y="2562225"/>
                </a:cubicBezTo>
                <a:cubicBezTo>
                  <a:pt x="99467" y="2593853"/>
                  <a:pt x="101251" y="2625762"/>
                  <a:pt x="104775" y="2657475"/>
                </a:cubicBezTo>
                <a:cubicBezTo>
                  <a:pt x="107602" y="2682916"/>
                  <a:pt x="111125" y="2708275"/>
                  <a:pt x="114300" y="2733675"/>
                </a:cubicBezTo>
                <a:cubicBezTo>
                  <a:pt x="119101" y="2829704"/>
                  <a:pt x="120669" y="2924317"/>
                  <a:pt x="133350" y="3019425"/>
                </a:cubicBezTo>
                <a:cubicBezTo>
                  <a:pt x="135490" y="3035472"/>
                  <a:pt x="140585" y="3051023"/>
                  <a:pt x="142875" y="3067050"/>
                </a:cubicBezTo>
                <a:cubicBezTo>
                  <a:pt x="146941" y="3095512"/>
                  <a:pt x="146761" y="3124582"/>
                  <a:pt x="152400" y="3152775"/>
                </a:cubicBezTo>
                <a:cubicBezTo>
                  <a:pt x="168782" y="3234687"/>
                  <a:pt x="163896" y="3185292"/>
                  <a:pt x="190500" y="3238500"/>
                </a:cubicBezTo>
                <a:cubicBezTo>
                  <a:pt x="198146" y="3253793"/>
                  <a:pt x="201247" y="3271179"/>
                  <a:pt x="209550" y="3286125"/>
                </a:cubicBezTo>
                <a:cubicBezTo>
                  <a:pt x="217260" y="3300002"/>
                  <a:pt x="230415" y="3310348"/>
                  <a:pt x="238125" y="3324225"/>
                </a:cubicBezTo>
                <a:cubicBezTo>
                  <a:pt x="257705" y="3359469"/>
                  <a:pt x="259013" y="3381040"/>
                  <a:pt x="266700" y="3419475"/>
                </a:cubicBezTo>
                <a:cubicBezTo>
                  <a:pt x="269875" y="3527425"/>
                  <a:pt x="271207" y="3635445"/>
                  <a:pt x="276225" y="3743325"/>
                </a:cubicBezTo>
                <a:cubicBezTo>
                  <a:pt x="277561" y="3772045"/>
                  <a:pt x="284414" y="3800330"/>
                  <a:pt x="285750" y="3829050"/>
                </a:cubicBezTo>
                <a:cubicBezTo>
                  <a:pt x="290768" y="3936930"/>
                  <a:pt x="289882" y="4045038"/>
                  <a:pt x="295275" y="4152900"/>
                </a:cubicBezTo>
                <a:cubicBezTo>
                  <a:pt x="296239" y="4172189"/>
                  <a:pt x="302667" y="4190855"/>
                  <a:pt x="304800" y="4210050"/>
                </a:cubicBezTo>
                <a:cubicBezTo>
                  <a:pt x="309022" y="4248048"/>
                  <a:pt x="309583" y="4286413"/>
                  <a:pt x="314325" y="4324350"/>
                </a:cubicBezTo>
                <a:cubicBezTo>
                  <a:pt x="315949" y="4337340"/>
                  <a:pt x="321508" y="4349570"/>
                  <a:pt x="323850" y="4362450"/>
                </a:cubicBezTo>
                <a:cubicBezTo>
                  <a:pt x="327866" y="4384539"/>
                  <a:pt x="325316" y="4408171"/>
                  <a:pt x="333375" y="4429125"/>
                </a:cubicBezTo>
                <a:cubicBezTo>
                  <a:pt x="347616" y="4466152"/>
                  <a:pt x="373719" y="4488519"/>
                  <a:pt x="400050" y="4514850"/>
                </a:cubicBezTo>
                <a:cubicBezTo>
                  <a:pt x="428625" y="4511675"/>
                  <a:pt x="457760" y="4511790"/>
                  <a:pt x="485775" y="4505325"/>
                </a:cubicBezTo>
                <a:cubicBezTo>
                  <a:pt x="524890" y="4496298"/>
                  <a:pt x="539587" y="4469994"/>
                  <a:pt x="561975" y="4438650"/>
                </a:cubicBezTo>
                <a:cubicBezTo>
                  <a:pt x="581936" y="4410704"/>
                  <a:pt x="605916" y="4384626"/>
                  <a:pt x="619125" y="4352925"/>
                </a:cubicBezTo>
                <a:lnTo>
                  <a:pt x="666750" y="4238625"/>
                </a:lnTo>
                <a:cubicBezTo>
                  <a:pt x="668327" y="4224435"/>
                  <a:pt x="673579" y="4142297"/>
                  <a:pt x="685800" y="4114800"/>
                </a:cubicBezTo>
                <a:cubicBezTo>
                  <a:pt x="693319" y="4097882"/>
                  <a:pt x="704850" y="4083050"/>
                  <a:pt x="714375" y="4067175"/>
                </a:cubicBezTo>
                <a:cubicBezTo>
                  <a:pt x="734923" y="3984984"/>
                  <a:pt x="728928" y="3999970"/>
                  <a:pt x="790575" y="3876675"/>
                </a:cubicBezTo>
                <a:cubicBezTo>
                  <a:pt x="806450" y="3844925"/>
                  <a:pt x="819386" y="3811527"/>
                  <a:pt x="838200" y="3781425"/>
                </a:cubicBezTo>
                <a:cubicBezTo>
                  <a:pt x="869950" y="3730625"/>
                  <a:pt x="891090" y="3671385"/>
                  <a:pt x="933450" y="3629025"/>
                </a:cubicBezTo>
                <a:lnTo>
                  <a:pt x="1095375" y="3467100"/>
                </a:lnTo>
                <a:lnTo>
                  <a:pt x="1123950" y="3438525"/>
                </a:lnTo>
                <a:cubicBezTo>
                  <a:pt x="1143000" y="3419475"/>
                  <a:pt x="1169052" y="3405472"/>
                  <a:pt x="1181100" y="3381375"/>
                </a:cubicBezTo>
                <a:cubicBezTo>
                  <a:pt x="1187450" y="3368675"/>
                  <a:pt x="1193105" y="3355603"/>
                  <a:pt x="1200150" y="3343275"/>
                </a:cubicBezTo>
                <a:cubicBezTo>
                  <a:pt x="1205830" y="3333336"/>
                  <a:pt x="1214080" y="3324939"/>
                  <a:pt x="1219200" y="3314700"/>
                </a:cubicBezTo>
                <a:cubicBezTo>
                  <a:pt x="1228963" y="3295174"/>
                  <a:pt x="1234627" y="3256614"/>
                  <a:pt x="1238250" y="3238500"/>
                </a:cubicBezTo>
                <a:cubicBezTo>
                  <a:pt x="1235075" y="3127375"/>
                  <a:pt x="1234419" y="3016149"/>
                  <a:pt x="1228725" y="2905125"/>
                </a:cubicBezTo>
                <a:cubicBezTo>
                  <a:pt x="1228055" y="2892051"/>
                  <a:pt x="1222040" y="2879804"/>
                  <a:pt x="1219200" y="2867025"/>
                </a:cubicBezTo>
                <a:cubicBezTo>
                  <a:pt x="1215688" y="2851221"/>
                  <a:pt x="1212571" y="2835328"/>
                  <a:pt x="1209675" y="2819400"/>
                </a:cubicBezTo>
                <a:cubicBezTo>
                  <a:pt x="1206220" y="2800399"/>
                  <a:pt x="1203938" y="2781188"/>
                  <a:pt x="1200150" y="2762250"/>
                </a:cubicBezTo>
                <a:cubicBezTo>
                  <a:pt x="1192368" y="2723339"/>
                  <a:pt x="1181245" y="2698574"/>
                  <a:pt x="1171575" y="2657475"/>
                </a:cubicBezTo>
                <a:cubicBezTo>
                  <a:pt x="1164159" y="2625957"/>
                  <a:pt x="1162764" y="2592942"/>
                  <a:pt x="1152525" y="2562225"/>
                </a:cubicBezTo>
                <a:cubicBezTo>
                  <a:pt x="1149350" y="2552700"/>
                  <a:pt x="1145178" y="2543451"/>
                  <a:pt x="1143000" y="2533650"/>
                </a:cubicBezTo>
                <a:cubicBezTo>
                  <a:pt x="1138810" y="2514797"/>
                  <a:pt x="1137665" y="2495353"/>
                  <a:pt x="1133475" y="2476500"/>
                </a:cubicBezTo>
                <a:cubicBezTo>
                  <a:pt x="1131297" y="2466699"/>
                  <a:pt x="1126208" y="2457708"/>
                  <a:pt x="1123950" y="2447925"/>
                </a:cubicBezTo>
                <a:cubicBezTo>
                  <a:pt x="1116669" y="2416375"/>
                  <a:pt x="1112316" y="2384193"/>
                  <a:pt x="1104900" y="2352675"/>
                </a:cubicBezTo>
                <a:cubicBezTo>
                  <a:pt x="1072805" y="2216270"/>
                  <a:pt x="1095799" y="2355642"/>
                  <a:pt x="1076325" y="2219325"/>
                </a:cubicBezTo>
                <a:cubicBezTo>
                  <a:pt x="1079500" y="2098675"/>
                  <a:pt x="1077995" y="1977811"/>
                  <a:pt x="1085850" y="1857375"/>
                </a:cubicBezTo>
                <a:cubicBezTo>
                  <a:pt x="1087554" y="1831249"/>
                  <a:pt x="1097707" y="1806349"/>
                  <a:pt x="1104900" y="1781175"/>
                </a:cubicBezTo>
                <a:cubicBezTo>
                  <a:pt x="1120909" y="1725143"/>
                  <a:pt x="1123685" y="1727906"/>
                  <a:pt x="1143000" y="1676400"/>
                </a:cubicBezTo>
                <a:cubicBezTo>
                  <a:pt x="1156703" y="1639860"/>
                  <a:pt x="1150040" y="1651758"/>
                  <a:pt x="1162050" y="1609725"/>
                </a:cubicBezTo>
                <a:cubicBezTo>
                  <a:pt x="1164808" y="1600071"/>
                  <a:pt x="1168690" y="1590767"/>
                  <a:pt x="1171575" y="1581150"/>
                </a:cubicBezTo>
                <a:cubicBezTo>
                  <a:pt x="1178217" y="1559010"/>
                  <a:pt x="1185782" y="1537076"/>
                  <a:pt x="1190625" y="1514475"/>
                </a:cubicBezTo>
                <a:cubicBezTo>
                  <a:pt x="1201262" y="1464834"/>
                  <a:pt x="1202749" y="1401035"/>
                  <a:pt x="1209675" y="1352550"/>
                </a:cubicBezTo>
                <a:cubicBezTo>
                  <a:pt x="1211526" y="1339591"/>
                  <a:pt x="1216360" y="1327229"/>
                  <a:pt x="1219200" y="1314450"/>
                </a:cubicBezTo>
                <a:cubicBezTo>
                  <a:pt x="1222712" y="1298646"/>
                  <a:pt x="1225550" y="1282700"/>
                  <a:pt x="1228725" y="1266825"/>
                </a:cubicBezTo>
                <a:cubicBezTo>
                  <a:pt x="1222375" y="1168400"/>
                  <a:pt x="1218098" y="1069819"/>
                  <a:pt x="1209675" y="971550"/>
                </a:cubicBezTo>
                <a:cubicBezTo>
                  <a:pt x="1208557" y="958507"/>
                  <a:pt x="1205467" y="945413"/>
                  <a:pt x="1200150" y="933450"/>
                </a:cubicBezTo>
                <a:cubicBezTo>
                  <a:pt x="1192631" y="916532"/>
                  <a:pt x="1181387" y="901524"/>
                  <a:pt x="1171575" y="885825"/>
                </a:cubicBezTo>
                <a:cubicBezTo>
                  <a:pt x="1165508" y="876117"/>
                  <a:pt x="1157174" y="867711"/>
                  <a:pt x="1152525" y="857250"/>
                </a:cubicBezTo>
                <a:cubicBezTo>
                  <a:pt x="1144370" y="838900"/>
                  <a:pt x="1133475" y="800100"/>
                  <a:pt x="1133475" y="800100"/>
                </a:cubicBezTo>
                <a:cubicBezTo>
                  <a:pt x="1130300" y="641350"/>
                  <a:pt x="1129422" y="482537"/>
                  <a:pt x="1123950" y="323850"/>
                </a:cubicBezTo>
                <a:cubicBezTo>
                  <a:pt x="1123068" y="298268"/>
                  <a:pt x="1116249" y="273183"/>
                  <a:pt x="1114425" y="247650"/>
                </a:cubicBezTo>
                <a:cubicBezTo>
                  <a:pt x="1109895" y="184232"/>
                  <a:pt x="1108075" y="120650"/>
                  <a:pt x="1104900" y="57150"/>
                </a:cubicBezTo>
                <a:cubicBezTo>
                  <a:pt x="1069975" y="60325"/>
                  <a:pt x="1034513" y="59797"/>
                  <a:pt x="1000125" y="66675"/>
                </a:cubicBezTo>
                <a:cubicBezTo>
                  <a:pt x="970589" y="72582"/>
                  <a:pt x="943529" y="87584"/>
                  <a:pt x="914400" y="95250"/>
                </a:cubicBezTo>
                <a:cubicBezTo>
                  <a:pt x="883087" y="103490"/>
                  <a:pt x="850810" y="107516"/>
                  <a:pt x="819150" y="114300"/>
                </a:cubicBezTo>
                <a:cubicBezTo>
                  <a:pt x="806350" y="117043"/>
                  <a:pt x="793829" y="120985"/>
                  <a:pt x="781050" y="123825"/>
                </a:cubicBezTo>
                <a:cubicBezTo>
                  <a:pt x="765246" y="127337"/>
                  <a:pt x="749300" y="130175"/>
                  <a:pt x="733425" y="133350"/>
                </a:cubicBezTo>
                <a:cubicBezTo>
                  <a:pt x="708025" y="123825"/>
                  <a:pt x="681040" y="117765"/>
                  <a:pt x="657225" y="104775"/>
                </a:cubicBezTo>
                <a:cubicBezTo>
                  <a:pt x="645399" y="98325"/>
                  <a:pt x="639858" y="83672"/>
                  <a:pt x="628650" y="76200"/>
                </a:cubicBezTo>
                <a:cubicBezTo>
                  <a:pt x="593869" y="53013"/>
                  <a:pt x="526839" y="20532"/>
                  <a:pt x="485775" y="0"/>
                </a:cubicBezTo>
                <a:cubicBezTo>
                  <a:pt x="438150" y="3175"/>
                  <a:pt x="389925" y="1347"/>
                  <a:pt x="342900" y="9525"/>
                </a:cubicBezTo>
                <a:cubicBezTo>
                  <a:pt x="295460" y="17775"/>
                  <a:pt x="268951" y="39216"/>
                  <a:pt x="228600" y="57150"/>
                </a:cubicBezTo>
                <a:cubicBezTo>
                  <a:pt x="212976" y="64094"/>
                  <a:pt x="196268" y="68554"/>
                  <a:pt x="180975" y="76200"/>
                </a:cubicBezTo>
                <a:cubicBezTo>
                  <a:pt x="107117" y="113129"/>
                  <a:pt x="195649" y="80834"/>
                  <a:pt x="123825" y="104775"/>
                </a:cubicBezTo>
                <a:cubicBezTo>
                  <a:pt x="117475" y="114300"/>
                  <a:pt x="109895" y="123111"/>
                  <a:pt x="104775" y="133350"/>
                </a:cubicBezTo>
                <a:cubicBezTo>
                  <a:pt x="100285" y="142330"/>
                  <a:pt x="103420" y="156089"/>
                  <a:pt x="95250" y="161925"/>
                </a:cubicBezTo>
                <a:cubicBezTo>
                  <a:pt x="35088" y="204898"/>
                  <a:pt x="38100" y="157271"/>
                  <a:pt x="38100" y="190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916EC-BF44-48A6-8C8A-EF7414D3F192}"/>
              </a:ext>
            </a:extLst>
          </p:cNvPr>
          <p:cNvSpPr txBox="1"/>
          <p:nvPr/>
        </p:nvSpPr>
        <p:spPr>
          <a:xfrm>
            <a:off x="5224608" y="3296305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2117D-767B-4C94-BB12-DD534F8E4597}"/>
              </a:ext>
            </a:extLst>
          </p:cNvPr>
          <p:cNvSpPr txBox="1"/>
          <p:nvPr/>
        </p:nvSpPr>
        <p:spPr>
          <a:xfrm>
            <a:off x="871890" y="2271779"/>
            <a:ext cx="23599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Ammonium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4D342-5C96-4BCB-8106-9925935981DB}"/>
              </a:ext>
            </a:extLst>
          </p:cNvPr>
          <p:cNvCxnSpPr>
            <a:stCxn id="12" idx="3"/>
          </p:cNvCxnSpPr>
          <p:nvPr/>
        </p:nvCxnSpPr>
        <p:spPr>
          <a:xfrm>
            <a:off x="3231831" y="3179720"/>
            <a:ext cx="190214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A676EF-D6F3-43D3-9E83-F8C71D99170E}"/>
              </a:ext>
            </a:extLst>
          </p:cNvPr>
          <p:cNvSpPr txBox="1"/>
          <p:nvPr/>
        </p:nvSpPr>
        <p:spPr>
          <a:xfrm>
            <a:off x="3622750" y="2600980"/>
            <a:ext cx="122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376531-D712-44AE-BB13-30D9A255F7B3}"/>
              </a:ext>
            </a:extLst>
          </p:cNvPr>
          <p:cNvCxnSpPr>
            <a:cxnSpLocks/>
          </p:cNvCxnSpPr>
          <p:nvPr/>
        </p:nvCxnSpPr>
        <p:spPr>
          <a:xfrm flipH="1">
            <a:off x="3364657" y="4608470"/>
            <a:ext cx="174107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DE7A75-8CB9-44CA-9C2A-7F54F58A321F}"/>
              </a:ext>
            </a:extLst>
          </p:cNvPr>
          <p:cNvSpPr txBox="1"/>
          <p:nvPr/>
        </p:nvSpPr>
        <p:spPr>
          <a:xfrm>
            <a:off x="2699540" y="4346860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20D3D-CF3A-4BEC-8155-718B0341C947}"/>
              </a:ext>
            </a:extLst>
          </p:cNvPr>
          <p:cNvSpPr txBox="1"/>
          <p:nvPr/>
        </p:nvSpPr>
        <p:spPr>
          <a:xfrm>
            <a:off x="2172618" y="5258565"/>
            <a:ext cx="1492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</a:t>
            </a:r>
          </a:p>
          <a:p>
            <a:pPr algn="ctr"/>
            <a:r>
              <a:rPr lang="en-US" dirty="0"/>
              <a:t>decrease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0B9C98-2CD5-4AD9-B543-9E1583E77701}"/>
              </a:ext>
            </a:extLst>
          </p:cNvPr>
          <p:cNvCxnSpPr>
            <a:cxnSpLocks/>
          </p:cNvCxnSpPr>
          <p:nvPr/>
        </p:nvCxnSpPr>
        <p:spPr>
          <a:xfrm>
            <a:off x="3756643" y="5262629"/>
            <a:ext cx="1" cy="9715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13CDC0-5179-452A-8F08-4CFB6D5B3F8C}"/>
              </a:ext>
            </a:extLst>
          </p:cNvPr>
          <p:cNvSpPr txBox="1"/>
          <p:nvPr/>
        </p:nvSpPr>
        <p:spPr>
          <a:xfrm>
            <a:off x="8768115" y="2271779"/>
            <a:ext cx="21924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Nitrate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Sulphate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Phosphate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8F4AF3-A5DC-4A74-B7A0-E69BCA19C9B3}"/>
              </a:ext>
            </a:extLst>
          </p:cNvPr>
          <p:cNvCxnSpPr>
            <a:cxnSpLocks/>
          </p:cNvCxnSpPr>
          <p:nvPr/>
        </p:nvCxnSpPr>
        <p:spPr>
          <a:xfrm flipH="1">
            <a:off x="6238875" y="3024917"/>
            <a:ext cx="2419350" cy="992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CE8285-E609-42A0-8F35-BA045D809652}"/>
              </a:ext>
            </a:extLst>
          </p:cNvPr>
          <p:cNvSpPr txBox="1"/>
          <p:nvPr/>
        </p:nvSpPr>
        <p:spPr>
          <a:xfrm>
            <a:off x="7032700" y="2441056"/>
            <a:ext cx="122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41DA94-02F0-4D7F-8BD5-7F7D1D82B519}"/>
              </a:ext>
            </a:extLst>
          </p:cNvPr>
          <p:cNvCxnSpPr>
            <a:cxnSpLocks/>
          </p:cNvCxnSpPr>
          <p:nvPr/>
        </p:nvCxnSpPr>
        <p:spPr>
          <a:xfrm>
            <a:off x="6238875" y="4608470"/>
            <a:ext cx="238701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9403A8-F9CD-412C-9F94-F1643D48B0E1}"/>
              </a:ext>
            </a:extLst>
          </p:cNvPr>
          <p:cNvSpPr txBox="1"/>
          <p:nvPr/>
        </p:nvSpPr>
        <p:spPr>
          <a:xfrm>
            <a:off x="8742396" y="434686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OH-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58EE3E-9BA6-47D6-876E-AAB9D8098C25}"/>
              </a:ext>
            </a:extLst>
          </p:cNvPr>
          <p:cNvCxnSpPr>
            <a:cxnSpLocks/>
          </p:cNvCxnSpPr>
          <p:nvPr/>
        </p:nvCxnSpPr>
        <p:spPr>
          <a:xfrm flipV="1">
            <a:off x="8036245" y="5148329"/>
            <a:ext cx="0" cy="8905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961104-37E5-4EF7-BE36-732AE295558F}"/>
              </a:ext>
            </a:extLst>
          </p:cNvPr>
          <p:cNvSpPr txBox="1"/>
          <p:nvPr/>
        </p:nvSpPr>
        <p:spPr>
          <a:xfrm>
            <a:off x="6553325" y="5148329"/>
            <a:ext cx="1404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</a:t>
            </a:r>
          </a:p>
          <a:p>
            <a:pPr algn="ctr"/>
            <a:r>
              <a:rPr lang="en-US" dirty="0"/>
              <a:t>Increase</a:t>
            </a:r>
          </a:p>
        </p:txBody>
      </p:sp>
    </p:spTree>
    <p:extLst>
      <p:ext uri="{BB962C8B-B14F-4D97-AF65-F5344CB8AC3E}">
        <p14:creationId xmlns:p14="http://schemas.microsoft.com/office/powerpoint/2010/main" val="386974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F20F408-503B-4FFA-8F70-63DD2E723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Nutrient</a:t>
            </a:r>
            <a:br>
              <a:rPr lang="th-TH" sz="5400" b="1" dirty="0">
                <a:solidFill>
                  <a:schemeClr val="tx1"/>
                </a:solidFill>
              </a:rPr>
            </a:b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CF7E4-79CD-4984-8954-0130D4195888}"/>
              </a:ext>
            </a:extLst>
          </p:cNvPr>
          <p:cNvSpPr txBox="1"/>
          <p:nvPr/>
        </p:nvSpPr>
        <p:spPr>
          <a:xfrm>
            <a:off x="742950" y="2886075"/>
            <a:ext cx="25577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Hydrogen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Oxygen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Nitrogen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Phosphorous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A941B-BA90-4199-9C22-8DBA2E16594D}"/>
              </a:ext>
            </a:extLst>
          </p:cNvPr>
          <p:cNvSpPr txBox="1"/>
          <p:nvPr/>
        </p:nvSpPr>
        <p:spPr>
          <a:xfrm>
            <a:off x="4333875" y="2886075"/>
            <a:ext cx="23599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Sulphur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71463-CDCE-41FB-AA97-3547F122A2C0}"/>
              </a:ext>
            </a:extLst>
          </p:cNvPr>
          <p:cNvSpPr txBox="1"/>
          <p:nvPr/>
        </p:nvSpPr>
        <p:spPr>
          <a:xfrm>
            <a:off x="8464444" y="2886074"/>
            <a:ext cx="260840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Manganese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Zinc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Molybdenum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Chlorine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401B9-249A-4E22-A31E-D91314D196D7}"/>
              </a:ext>
            </a:extLst>
          </p:cNvPr>
          <p:cNvSpPr/>
          <p:nvPr/>
        </p:nvSpPr>
        <p:spPr>
          <a:xfrm>
            <a:off x="981386" y="2248227"/>
            <a:ext cx="178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Primary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F9E9D8-EBC9-4279-9F43-DB498E0D3A34}"/>
              </a:ext>
            </a:extLst>
          </p:cNvPr>
          <p:cNvSpPr/>
          <p:nvPr/>
        </p:nvSpPr>
        <p:spPr>
          <a:xfrm>
            <a:off x="4460808" y="2248227"/>
            <a:ext cx="2297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Secondary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187DD-F512-4B97-9698-6095602DE656}"/>
              </a:ext>
            </a:extLst>
          </p:cNvPr>
          <p:cNvSpPr/>
          <p:nvPr/>
        </p:nvSpPr>
        <p:spPr>
          <a:xfrm>
            <a:off x="8112966" y="2248227"/>
            <a:ext cx="3084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Micronutrient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661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C392B-F550-4A0A-B261-F526FAC4D92A}"/>
              </a:ext>
            </a:extLst>
          </p:cNvPr>
          <p:cNvSpPr/>
          <p:nvPr/>
        </p:nvSpPr>
        <p:spPr>
          <a:xfrm>
            <a:off x="885825" y="5903893"/>
            <a:ext cx="10563226" cy="52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/>
              <a:t>โบรอน &gt; ซิลิคอน &gt; </a:t>
            </a:r>
            <a:r>
              <a:rPr lang="th-TH" b="1" i="1" dirty="0"/>
              <a:t>แคลเซียม</a:t>
            </a:r>
            <a:r>
              <a:rPr lang="th-TH" b="1" dirty="0"/>
              <a:t> &gt; ไนโจรเจน &gt; แมกนีเซียม &gt; ฟอสฟอรัส &gt; คาร์บอน &gt; โพแทสเซียม 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A190CB-E65D-4FFC-9D50-788712D2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1975D2-1405-4FA0-BD01-0FFA5EA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44" y="579980"/>
            <a:ext cx="6841331" cy="48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50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D58F764-95F4-4342-99D5-5E2F5F3E0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Example nutrient for lettuce</a:t>
            </a:r>
            <a:br>
              <a:rPr lang="th-TH" sz="5400" b="1" dirty="0">
                <a:solidFill>
                  <a:schemeClr val="tx1"/>
                </a:solidFill>
              </a:rPr>
            </a:br>
            <a:r>
              <a:rPr lang="en-US" sz="5400" dirty="0"/>
              <a:t>10 liters</a:t>
            </a: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D81E7-92A3-4A65-992D-B922E7F891C0}"/>
              </a:ext>
            </a:extLst>
          </p:cNvPr>
          <p:cNvSpPr txBox="1"/>
          <p:nvPr/>
        </p:nvSpPr>
        <p:spPr>
          <a:xfrm>
            <a:off x="2971013" y="2970146"/>
            <a:ext cx="59634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Stock A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Calcium nitrate	(15-0-0)	1,150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Fe-DTPA			                 30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Fe-EDTA			                 30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Fe-EDDHA		                30 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0CF8D-2FF4-44C8-A4EE-ACB1EEFB2844}"/>
              </a:ext>
            </a:extLst>
          </p:cNvPr>
          <p:cNvSpPr/>
          <p:nvPr/>
        </p:nvSpPr>
        <p:spPr>
          <a:xfrm>
            <a:off x="4233798" y="5634014"/>
            <a:ext cx="41721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DTPA   		pH range   &lt; 6.0</a:t>
            </a:r>
          </a:p>
          <a:p>
            <a:r>
              <a:rPr lang="en-US" sz="2400" dirty="0"/>
              <a:t>EDTA   		pH range   &lt; 7.0</a:t>
            </a:r>
          </a:p>
          <a:p>
            <a:r>
              <a:rPr lang="en-US" sz="2400" dirty="0"/>
              <a:t>EDDHA 	</a:t>
            </a:r>
            <a:r>
              <a:rPr lang="en-US" sz="2400" dirty="0" err="1"/>
              <a:t>ph</a:t>
            </a:r>
            <a:r>
              <a:rPr lang="en-US" sz="2400" dirty="0"/>
              <a:t> range    &lt; 10.0</a:t>
            </a:r>
          </a:p>
        </p:txBody>
      </p:sp>
    </p:spTree>
    <p:extLst>
      <p:ext uri="{BB962C8B-B14F-4D97-AF65-F5344CB8AC3E}">
        <p14:creationId xmlns:p14="http://schemas.microsoft.com/office/powerpoint/2010/main" val="312750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endParaRPr lang="th-T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E4753-F004-4A71-B9B7-15BDF5800896}"/>
              </a:ext>
            </a:extLst>
          </p:cNvPr>
          <p:cNvSpPr txBox="1"/>
          <p:nvPr/>
        </p:nvSpPr>
        <p:spPr>
          <a:xfrm>
            <a:off x="4300737" y="762000"/>
            <a:ext cx="418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Samutprakarn, Thailand</a:t>
            </a:r>
            <a:endParaRPr lang="th-TH" sz="2800" b="1" dirty="0"/>
          </a:p>
        </p:txBody>
      </p:sp>
      <p:pic>
        <p:nvPicPr>
          <p:cNvPr id="16" name="Picture 2" descr="http://www.noomguesthouse.com/download/thailand_dl_map.jpg">
            <a:extLst>
              <a:ext uri="{FF2B5EF4-FFF2-40B4-BE49-F238E27FC236}">
                <a16:creationId xmlns:a16="http://schemas.microsoft.com/office/drawing/2014/main" id="{524A3A83-FF29-4F9E-B672-BAFD9197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19" y="763299"/>
            <a:ext cx="3859935" cy="5789901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44FB2-FBF2-400F-918D-EBAE7935DFC2}"/>
              </a:ext>
            </a:extLst>
          </p:cNvPr>
          <p:cNvSpPr txBox="1"/>
          <p:nvPr/>
        </p:nvSpPr>
        <p:spPr>
          <a:xfrm>
            <a:off x="4584455" y="1441338"/>
            <a:ext cx="47003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 of Thailand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2,089,200 Populations 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6</a:t>
            </a:r>
            <a:r>
              <a:rPr lang="th-TH" sz="2800" dirty="0"/>
              <a:t> </a:t>
            </a:r>
            <a:r>
              <a:rPr lang="en-US" sz="2800" dirty="0"/>
              <a:t>District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724</a:t>
            </a:r>
            <a:r>
              <a:rPr lang="th-TH" sz="2800" dirty="0"/>
              <a:t> </a:t>
            </a:r>
            <a:r>
              <a:rPr lang="en-US" sz="2800" dirty="0"/>
              <a:t>village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1,004.1 km2 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13,550 Farmer household</a:t>
            </a:r>
            <a:endParaRPr lang="th-T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68A172-A58B-4097-9966-DD5EFA7766D6}"/>
              </a:ext>
            </a:extLst>
          </p:cNvPr>
          <p:cNvSpPr/>
          <p:nvPr/>
        </p:nvSpPr>
        <p:spPr>
          <a:xfrm>
            <a:off x="1753299" y="3338818"/>
            <a:ext cx="260059" cy="2600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F9983-75B1-4377-8390-73066A0A516E}"/>
              </a:ext>
            </a:extLst>
          </p:cNvPr>
          <p:cNvCxnSpPr>
            <a:stCxn id="20" idx="4"/>
          </p:cNvCxnSpPr>
          <p:nvPr/>
        </p:nvCxnSpPr>
        <p:spPr>
          <a:xfrm>
            <a:off x="1883329" y="3598877"/>
            <a:ext cx="616590" cy="122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5D717C-0BAF-48F9-A6A1-3D0824C827C5}"/>
              </a:ext>
            </a:extLst>
          </p:cNvPr>
          <p:cNvSpPr txBox="1"/>
          <p:nvPr/>
        </p:nvSpPr>
        <p:spPr>
          <a:xfrm>
            <a:off x="1631658" y="4783293"/>
            <a:ext cx="2176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Samutprakarn Province</a:t>
            </a:r>
            <a:endParaRPr lang="th-TH" sz="1600" b="1" dirty="0"/>
          </a:p>
        </p:txBody>
      </p:sp>
    </p:spTree>
    <p:extLst>
      <p:ext uri="{BB962C8B-B14F-4D97-AF65-F5344CB8AC3E}">
        <p14:creationId xmlns:p14="http://schemas.microsoft.com/office/powerpoint/2010/main" val="369886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</a:t>
            </a:r>
            <a:endParaRPr lang="th-TH" sz="1600" dirty="0"/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D58F764-95F4-4342-99D5-5E2F5F3E0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490" y="623821"/>
            <a:ext cx="7772400" cy="1805054"/>
          </a:xfrm>
        </p:spPr>
        <p:txBody>
          <a:bodyPr>
            <a:noAutofit/>
          </a:bodyPr>
          <a:lstStyle/>
          <a:p>
            <a:r>
              <a:rPr lang="en-US" sz="5400" b="1" dirty="0"/>
              <a:t>Example nutrient for lettuce</a:t>
            </a:r>
            <a:br>
              <a:rPr lang="th-TH" sz="5400" b="1" dirty="0">
                <a:solidFill>
                  <a:schemeClr val="tx1"/>
                </a:solidFill>
              </a:rPr>
            </a:br>
            <a:r>
              <a:rPr lang="en-US" sz="5400" dirty="0"/>
              <a:t>10 liters</a:t>
            </a:r>
            <a:endParaRPr lang="th-TH" sz="5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D81E7-92A3-4A65-992D-B922E7F891C0}"/>
              </a:ext>
            </a:extLst>
          </p:cNvPr>
          <p:cNvSpPr txBox="1"/>
          <p:nvPr/>
        </p:nvSpPr>
        <p:spPr>
          <a:xfrm>
            <a:off x="2255045" y="2808221"/>
            <a:ext cx="76819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Stock B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Potassium nitrate (13-0-46)			600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Magnesium sulphate				500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Monopotassium phosphate (0-52-34)       300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Micronutrient		                	  	   50 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Manganese EDTA			  	   10 g.</a:t>
            </a:r>
          </a:p>
        </p:txBody>
      </p:sp>
    </p:spTree>
    <p:extLst>
      <p:ext uri="{BB962C8B-B14F-4D97-AF65-F5344CB8AC3E}">
        <p14:creationId xmlns:p14="http://schemas.microsoft.com/office/powerpoint/2010/main" val="205910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16D0B91-9FAF-4335-8FFC-A3FCC4C45C29}"/>
              </a:ext>
            </a:extLst>
          </p:cNvPr>
          <p:cNvSpPr txBox="1">
            <a:spLocks/>
          </p:cNvSpPr>
          <p:nvPr/>
        </p:nvSpPr>
        <p:spPr>
          <a:xfrm>
            <a:off x="934256" y="355600"/>
            <a:ext cx="10244657" cy="1030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Equipment for growing</a:t>
            </a:r>
            <a:endParaRPr lang="th-TH" sz="4400" b="1" dirty="0"/>
          </a:p>
        </p:txBody>
      </p:sp>
      <p:pic>
        <p:nvPicPr>
          <p:cNvPr id="36" name="รูปภาพ 3" descr="C:\Users\Administrator\Downloads\ผัก6.jpg">
            <a:extLst>
              <a:ext uri="{FF2B5EF4-FFF2-40B4-BE49-F238E27FC236}">
                <a16:creationId xmlns:a16="http://schemas.microsoft.com/office/drawing/2014/main" id="{3585F0F9-5A4C-49B3-8652-E2542998931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1583" y="4596381"/>
            <a:ext cx="2520280" cy="130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รูปภาพ 4" descr="C:\Users\Administrator\Downloads\ผัก7.jpg">
            <a:extLst>
              <a:ext uri="{FF2B5EF4-FFF2-40B4-BE49-F238E27FC236}">
                <a16:creationId xmlns:a16="http://schemas.microsoft.com/office/drawing/2014/main" id="{099097E5-A1E0-40B5-9646-48AB7AD28C0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0471" y="1488053"/>
            <a:ext cx="259659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รูปภาพ 5" descr="C:\Users\Administrator\Downloads\ผัก4.jpg">
            <a:extLst>
              <a:ext uri="{FF2B5EF4-FFF2-40B4-BE49-F238E27FC236}">
                <a16:creationId xmlns:a16="http://schemas.microsoft.com/office/drawing/2014/main" id="{1FBE7403-25B3-4A20-9EC9-0A3B604383B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4219" y="4343050"/>
            <a:ext cx="216024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รูปภาพ 6" descr="C:\Users\Administrator\Downloads\ผัก5.jpg">
            <a:extLst>
              <a:ext uri="{FF2B5EF4-FFF2-40B4-BE49-F238E27FC236}">
                <a16:creationId xmlns:a16="http://schemas.microsoft.com/office/drawing/2014/main" id="{C8CA2F4B-55FA-4D66-A8BA-6D25D16850FF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0471" y="4421865"/>
            <a:ext cx="2728442" cy="183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A5F6FB8-D087-4B39-9049-E50190C33FAA}"/>
              </a:ext>
            </a:extLst>
          </p:cNvPr>
          <p:cNvSpPr/>
          <p:nvPr/>
        </p:nvSpPr>
        <p:spPr>
          <a:xfrm>
            <a:off x="4619614" y="6152800"/>
            <a:ext cx="2064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Growing Cup</a:t>
            </a:r>
            <a:endParaRPr lang="th-T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7DDD96-B169-40D0-B4FD-0C3E2A6AD79C}"/>
              </a:ext>
            </a:extLst>
          </p:cNvPr>
          <p:cNvSpPr/>
          <p:nvPr/>
        </p:nvSpPr>
        <p:spPr>
          <a:xfrm>
            <a:off x="9357989" y="3308022"/>
            <a:ext cx="781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Tray</a:t>
            </a:r>
            <a:endParaRPr lang="th-TH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973AE1-8A3B-4AED-B9F1-E7E4A31DCFA6}"/>
              </a:ext>
            </a:extLst>
          </p:cNvPr>
          <p:cNvSpPr/>
          <p:nvPr/>
        </p:nvSpPr>
        <p:spPr>
          <a:xfrm>
            <a:off x="844219" y="6152800"/>
            <a:ext cx="231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Nutrient A &amp;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41675D-490F-4B4F-AC98-19786E430308}"/>
              </a:ext>
            </a:extLst>
          </p:cNvPr>
          <p:cNvSpPr/>
          <p:nvPr/>
        </p:nvSpPr>
        <p:spPr>
          <a:xfrm>
            <a:off x="9230838" y="6152800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Pump</a:t>
            </a:r>
            <a:endParaRPr lang="th-TH" dirty="0"/>
          </a:p>
        </p:txBody>
      </p:sp>
      <p:pic>
        <p:nvPicPr>
          <p:cNvPr id="44" name="รูปภาพ 3" descr="C:\Users\Administrator\Downloads\ผัก1.jpg">
            <a:extLst>
              <a:ext uri="{FF2B5EF4-FFF2-40B4-BE49-F238E27FC236}">
                <a16:creationId xmlns:a16="http://schemas.microsoft.com/office/drawing/2014/main" id="{469024ED-C45D-49DF-8779-AC6BA81CB697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622" y="1436516"/>
            <a:ext cx="2880320" cy="19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รูปภาพ 4" descr="C:\Users\Administrator\Downloads\ผัก2.jpg">
            <a:extLst>
              <a:ext uri="{FF2B5EF4-FFF2-40B4-BE49-F238E27FC236}">
                <a16:creationId xmlns:a16="http://schemas.microsoft.com/office/drawing/2014/main" id="{C75366D5-D2DD-41DF-AFDC-FB1701EBC1B0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63771" y="1672891"/>
            <a:ext cx="3168352" cy="134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C565FB7-A755-43A5-8148-59054440F806}"/>
              </a:ext>
            </a:extLst>
          </p:cNvPr>
          <p:cNvSpPr/>
          <p:nvPr/>
        </p:nvSpPr>
        <p:spPr>
          <a:xfrm>
            <a:off x="3497337" y="3371604"/>
            <a:ext cx="4417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Media (Perlite &amp; Vermiculite)</a:t>
            </a:r>
            <a:endParaRPr lang="th-TH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9D4316-39BE-45A5-8F87-8E52E15E97DD}"/>
              </a:ext>
            </a:extLst>
          </p:cNvPr>
          <p:cNvSpPr/>
          <p:nvPr/>
        </p:nvSpPr>
        <p:spPr>
          <a:xfrm>
            <a:off x="1159379" y="3371604"/>
            <a:ext cx="894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Seed</a:t>
            </a:r>
            <a:endParaRPr lang="th-T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8937A4-535F-489A-BDF1-36F7A4596BEC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23308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ABD5B-6AB5-4099-BA22-396DEBD0EF00}"/>
              </a:ext>
            </a:extLst>
          </p:cNvPr>
          <p:cNvSpPr/>
          <p:nvPr/>
        </p:nvSpPr>
        <p:spPr>
          <a:xfrm>
            <a:off x="1222666" y="1713797"/>
            <a:ext cx="1023857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th-TH" dirty="0" err="1"/>
              <a:t>Setup</a:t>
            </a:r>
            <a:r>
              <a:rPr lang="th-TH" dirty="0"/>
              <a:t> </a:t>
            </a:r>
            <a:r>
              <a:rPr lang="th-TH" dirty="0" err="1"/>
              <a:t>the</a:t>
            </a:r>
            <a:r>
              <a:rPr lang="th-TH" dirty="0"/>
              <a:t> </a:t>
            </a:r>
            <a:r>
              <a:rPr lang="th-TH" dirty="0" err="1"/>
              <a:t>system</a:t>
            </a:r>
            <a:r>
              <a:rPr lang="th-TH" dirty="0"/>
              <a:t> </a:t>
            </a:r>
            <a:r>
              <a:rPr lang="th-TH" dirty="0" err="1"/>
              <a:t>by</a:t>
            </a:r>
            <a:r>
              <a:rPr lang="th-TH" dirty="0"/>
              <a:t> </a:t>
            </a:r>
            <a:r>
              <a:rPr lang="th-TH" dirty="0" err="1"/>
              <a:t>making</a:t>
            </a:r>
            <a:r>
              <a:rPr lang="th-TH" dirty="0"/>
              <a:t> </a:t>
            </a:r>
            <a:r>
              <a:rPr lang="th-TH" dirty="0" err="1"/>
              <a:t>support</a:t>
            </a:r>
            <a:r>
              <a:rPr lang="th-TH" dirty="0"/>
              <a:t> </a:t>
            </a:r>
            <a:r>
              <a:rPr lang="en-US" dirty="0"/>
              <a:t>and tray slope at 15%</a:t>
            </a:r>
          </a:p>
          <a:p>
            <a:pPr marL="514350" indent="-514350">
              <a:buAutoNum type="arabicPeriod"/>
            </a:pPr>
            <a:r>
              <a:rPr lang="en-US" dirty="0"/>
              <a:t>Setup water circulation pipe from nutrient tank to tray and return</a:t>
            </a:r>
            <a:br>
              <a:rPr lang="en-US" dirty="0"/>
            </a:br>
            <a:r>
              <a:rPr lang="en-US" dirty="0"/>
              <a:t>pipe for water return</a:t>
            </a:r>
          </a:p>
          <a:p>
            <a:pPr marL="514350" indent="-514350">
              <a:buAutoNum type="arabicPeriod"/>
            </a:pPr>
            <a:r>
              <a:rPr lang="en-US" dirty="0"/>
              <a:t>Setup water spray for maintain water level in vegetable</a:t>
            </a:r>
          </a:p>
          <a:p>
            <a:pPr marL="514350" indent="-514350">
              <a:buAutoNum type="arabicPeriod"/>
            </a:pPr>
            <a:endParaRPr lang="th-T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81D62D-FD0D-48FA-9AE8-BCF34C39D931}"/>
              </a:ext>
            </a:extLst>
          </p:cNvPr>
          <p:cNvSpPr/>
          <p:nvPr/>
        </p:nvSpPr>
        <p:spPr>
          <a:xfrm>
            <a:off x="536601" y="119057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3576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dirty="0" err="1"/>
              <a:t>Setup</a:t>
            </a:r>
            <a:r>
              <a:rPr lang="th-TH" sz="3600" b="1" dirty="0"/>
              <a:t> </a:t>
            </a:r>
            <a:r>
              <a:rPr lang="th-TH" sz="3600" b="1" dirty="0" err="1"/>
              <a:t>the</a:t>
            </a:r>
            <a:r>
              <a:rPr lang="th-TH" sz="3600" b="1" dirty="0"/>
              <a:t> </a:t>
            </a:r>
            <a:r>
              <a:rPr lang="th-TH" sz="3600" b="1" dirty="0" err="1"/>
              <a:t>system</a:t>
            </a:r>
            <a:r>
              <a:rPr lang="th-TH" sz="3600" b="1" dirty="0"/>
              <a:t> </a:t>
            </a:r>
          </a:p>
        </p:txBody>
      </p:sp>
      <p:pic>
        <p:nvPicPr>
          <p:cNvPr id="8194" name="Picture 2" descr="Image result for nft">
            <a:extLst>
              <a:ext uri="{FF2B5EF4-FFF2-40B4-BE49-F238E27FC236}">
                <a16:creationId xmlns:a16="http://schemas.microsoft.com/office/drawing/2014/main" id="{462E9D52-A9E7-4255-869B-143D865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62" y="3864439"/>
            <a:ext cx="33337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ater spray netafim">
            <a:extLst>
              <a:ext uri="{FF2B5EF4-FFF2-40B4-BE49-F238E27FC236}">
                <a16:creationId xmlns:a16="http://schemas.microsoft.com/office/drawing/2014/main" id="{3AE02261-3CD6-4B57-B126-C8055945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55" y="3864439"/>
            <a:ext cx="3356278" cy="2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804ACA-D529-43BF-A4AC-CD5DA626107D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78649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ABD5B-6AB5-4099-BA22-396DEBD0EF00}"/>
              </a:ext>
            </a:extLst>
          </p:cNvPr>
          <p:cNvSpPr/>
          <p:nvPr/>
        </p:nvSpPr>
        <p:spPr>
          <a:xfrm>
            <a:off x="1222666" y="1851626"/>
            <a:ext cx="666695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Mix </a:t>
            </a:r>
            <a:r>
              <a:rPr lang="th-TH" dirty="0"/>
              <a:t> </a:t>
            </a:r>
            <a:r>
              <a:rPr lang="en-US" dirty="0"/>
              <a:t>perlite and Vermiculite  ratio 4:1</a:t>
            </a:r>
            <a:endParaRPr lang="th-TH" dirty="0"/>
          </a:p>
          <a:p>
            <a:r>
              <a:rPr lang="en-US" dirty="0"/>
              <a:t>2. Put a seed in a media deep 0.5 cm. </a:t>
            </a:r>
          </a:p>
          <a:p>
            <a:r>
              <a:rPr lang="en-US" dirty="0"/>
              <a:t>3. Watering 3 times (Moring, Noon, Evening)</a:t>
            </a:r>
            <a:endParaRPr lang="th-T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81D62D-FD0D-48FA-9AE8-BCF34C39D931}"/>
              </a:ext>
            </a:extLst>
          </p:cNvPr>
          <p:cNvSpPr/>
          <p:nvPr/>
        </p:nvSpPr>
        <p:spPr>
          <a:xfrm>
            <a:off x="536601" y="119057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3271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Prepare seeding</a:t>
            </a:r>
            <a:endParaRPr lang="th-TH" sz="3600" b="1" dirty="0"/>
          </a:p>
        </p:txBody>
      </p:sp>
      <p:pic>
        <p:nvPicPr>
          <p:cNvPr id="9" name="Picture 3" descr="C:\Users\Administrator\Downloads\ภาดเพาะ.jpg">
            <a:extLst>
              <a:ext uri="{FF2B5EF4-FFF2-40B4-BE49-F238E27FC236}">
                <a16:creationId xmlns:a16="http://schemas.microsoft.com/office/drawing/2014/main" id="{7FCA935B-3348-4787-944A-6E3D55A8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1660" y="3795760"/>
            <a:ext cx="4312766" cy="2415149"/>
          </a:xfrm>
          <a:prstGeom prst="rect">
            <a:avLst/>
          </a:prstGeom>
          <a:noFill/>
        </p:spPr>
      </p:pic>
      <p:pic>
        <p:nvPicPr>
          <p:cNvPr id="11" name="Picture 2" descr="C:\Users\Administrator\Downloads\อนุบาล1.jpg">
            <a:extLst>
              <a:ext uri="{FF2B5EF4-FFF2-40B4-BE49-F238E27FC236}">
                <a16:creationId xmlns:a16="http://schemas.microsoft.com/office/drawing/2014/main" id="{E37CFDBB-550D-4522-A2D0-C13DF401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0852" y="3795760"/>
            <a:ext cx="3597493" cy="24151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C64F2-7E11-4057-BC90-C172B59C8E3F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41313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48" name="ลูกศรลง 66">
            <a:extLst>
              <a:ext uri="{FF2B5EF4-FFF2-40B4-BE49-F238E27FC236}">
                <a16:creationId xmlns:a16="http://schemas.microsoft.com/office/drawing/2014/main" id="{9C6245FB-4D95-4EF6-85EE-408865CCF727}"/>
              </a:ext>
            </a:extLst>
          </p:cNvPr>
          <p:cNvSpPr/>
          <p:nvPr/>
        </p:nvSpPr>
        <p:spPr>
          <a:xfrm rot="5400000">
            <a:off x="4875652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1" name="ลูกศรลง 66">
            <a:extLst>
              <a:ext uri="{FF2B5EF4-FFF2-40B4-BE49-F238E27FC236}">
                <a16:creationId xmlns:a16="http://schemas.microsoft.com/office/drawing/2014/main" id="{232C9CA4-6C80-49E6-9EA9-5EE69B40BB32}"/>
              </a:ext>
            </a:extLst>
          </p:cNvPr>
          <p:cNvSpPr/>
          <p:nvPr/>
        </p:nvSpPr>
        <p:spPr>
          <a:xfrm rot="5400000">
            <a:off x="4180827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2" name="ลูกศรลง 66">
            <a:extLst>
              <a:ext uri="{FF2B5EF4-FFF2-40B4-BE49-F238E27FC236}">
                <a16:creationId xmlns:a16="http://schemas.microsoft.com/office/drawing/2014/main" id="{AB0467F7-B7C0-4B69-86D5-FAC50EAF2D3F}"/>
              </a:ext>
            </a:extLst>
          </p:cNvPr>
          <p:cNvSpPr/>
          <p:nvPr/>
        </p:nvSpPr>
        <p:spPr>
          <a:xfrm rot="5400000">
            <a:off x="3486002" y="4847078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3" name="ลูกศรลง 66">
            <a:extLst>
              <a:ext uri="{FF2B5EF4-FFF2-40B4-BE49-F238E27FC236}">
                <a16:creationId xmlns:a16="http://schemas.microsoft.com/office/drawing/2014/main" id="{3EF56B6F-EC50-40C6-B108-4FDDE0AE5E48}"/>
              </a:ext>
            </a:extLst>
          </p:cNvPr>
          <p:cNvSpPr/>
          <p:nvPr/>
        </p:nvSpPr>
        <p:spPr>
          <a:xfrm rot="5400000">
            <a:off x="2791177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1916333" y="389960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ลูกศรลง 66">
            <a:extLst>
              <a:ext uri="{FF2B5EF4-FFF2-40B4-BE49-F238E27FC236}">
                <a16:creationId xmlns:a16="http://schemas.microsoft.com/office/drawing/2014/main" id="{F322EB5F-DC91-4CD7-8A1B-D144E4ED0DA0}"/>
              </a:ext>
            </a:extLst>
          </p:cNvPr>
          <p:cNvSpPr/>
          <p:nvPr/>
        </p:nvSpPr>
        <p:spPr>
          <a:xfrm rot="10800000">
            <a:off x="1916332" y="459278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1916332" y="3254970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F89576-AF11-4565-93A2-F1D40DA1E72C}"/>
              </a:ext>
            </a:extLst>
          </p:cNvPr>
          <p:cNvSpPr/>
          <p:nvPr/>
        </p:nvSpPr>
        <p:spPr>
          <a:xfrm>
            <a:off x="4360847" y="6226385"/>
            <a:ext cx="3288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Seeding every 7 days</a:t>
            </a:r>
            <a:endParaRPr lang="th-T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99F446-9C3C-4881-B82E-BBCF3C2B220B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21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75679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48" name="ลูกศรลง 66">
            <a:extLst>
              <a:ext uri="{FF2B5EF4-FFF2-40B4-BE49-F238E27FC236}">
                <a16:creationId xmlns:a16="http://schemas.microsoft.com/office/drawing/2014/main" id="{9C6245FB-4D95-4EF6-85EE-408865CCF727}"/>
              </a:ext>
            </a:extLst>
          </p:cNvPr>
          <p:cNvSpPr/>
          <p:nvPr/>
        </p:nvSpPr>
        <p:spPr>
          <a:xfrm rot="5400000">
            <a:off x="4875652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4211696" y="4073276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4211695" y="342864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A6FF0-47BA-4264-AE76-C7DB4E86EF2C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22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929023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0800000">
            <a:off x="6317333" y="3883338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0800000">
            <a:off x="6317332" y="3238704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4193B-05A3-4988-ADCC-B26529F4E8FF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88690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BBDD3-04E0-44D1-8B37-F833D5F284B1}"/>
              </a:ext>
            </a:extLst>
          </p:cNvPr>
          <p:cNvSpPr/>
          <p:nvPr/>
        </p:nvSpPr>
        <p:spPr>
          <a:xfrm>
            <a:off x="4211695" y="698215"/>
            <a:ext cx="185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Planning</a:t>
            </a:r>
            <a:endParaRPr lang="th-TH" sz="3600" b="1" dirty="0"/>
          </a:p>
        </p:txBody>
      </p:sp>
      <p:sp>
        <p:nvSpPr>
          <p:cNvPr id="30" name="ลูกศรลง 66">
            <a:extLst>
              <a:ext uri="{FF2B5EF4-FFF2-40B4-BE49-F238E27FC236}">
                <a16:creationId xmlns:a16="http://schemas.microsoft.com/office/drawing/2014/main" id="{C9BCE647-3AB5-4C20-8368-2D69A0D5A9A8}"/>
              </a:ext>
            </a:extLst>
          </p:cNvPr>
          <p:cNvSpPr/>
          <p:nvPr/>
        </p:nvSpPr>
        <p:spPr>
          <a:xfrm rot="5400000">
            <a:off x="7524864" y="4844812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ADC-514C-4A8C-9BBA-D108BD460A30}"/>
              </a:ext>
            </a:extLst>
          </p:cNvPr>
          <p:cNvSpPr/>
          <p:nvPr/>
        </p:nvSpPr>
        <p:spPr>
          <a:xfrm>
            <a:off x="8204931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1</a:t>
            </a:r>
            <a:br>
              <a:rPr lang="en-US" sz="2000" dirty="0"/>
            </a:br>
            <a:r>
              <a:rPr lang="en-US" sz="2000" dirty="0"/>
              <a:t>(Nursery 1)</a:t>
            </a:r>
            <a:endParaRPr lang="th-TH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4F9539-25F9-4D6C-ABF9-E18A6F879612}"/>
              </a:ext>
            </a:extLst>
          </p:cNvPr>
          <p:cNvSpPr/>
          <p:nvPr/>
        </p:nvSpPr>
        <p:spPr>
          <a:xfrm>
            <a:off x="5622689" y="4448768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2-3</a:t>
            </a:r>
            <a:br>
              <a:rPr lang="en-US" sz="2000" dirty="0"/>
            </a:br>
            <a:r>
              <a:rPr lang="en-US" sz="2000" dirty="0"/>
              <a:t>(Nursery 2)</a:t>
            </a:r>
            <a:endParaRPr lang="th-TH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DC629-6AD4-4A4B-8BA2-508F44868E56}"/>
              </a:ext>
            </a:extLst>
          </p:cNvPr>
          <p:cNvSpPr/>
          <p:nvPr/>
        </p:nvSpPr>
        <p:spPr>
          <a:xfrm>
            <a:off x="1304263" y="1887703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</a:p>
          <a:p>
            <a:pPr algn="ctr"/>
            <a:r>
              <a:rPr lang="en-US" sz="2000" dirty="0"/>
              <a:t>1152 plants</a:t>
            </a:r>
            <a:endParaRPr lang="th-TH" sz="2000" dirty="0"/>
          </a:p>
        </p:txBody>
      </p:sp>
      <p:sp>
        <p:nvSpPr>
          <p:cNvPr id="54" name="ลูกศรลง 66">
            <a:extLst>
              <a:ext uri="{FF2B5EF4-FFF2-40B4-BE49-F238E27FC236}">
                <a16:creationId xmlns:a16="http://schemas.microsoft.com/office/drawing/2014/main" id="{4ED0994F-2E93-479A-BD4E-0E07DD67F616}"/>
              </a:ext>
            </a:extLst>
          </p:cNvPr>
          <p:cNvSpPr/>
          <p:nvPr/>
        </p:nvSpPr>
        <p:spPr>
          <a:xfrm rot="12853191">
            <a:off x="7428302" y="3838686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7" name="ลูกศรลง 66">
            <a:extLst>
              <a:ext uri="{FF2B5EF4-FFF2-40B4-BE49-F238E27FC236}">
                <a16:creationId xmlns:a16="http://schemas.microsoft.com/office/drawing/2014/main" id="{ADE1A22D-DF6C-45DC-B048-8D08987F4430}"/>
              </a:ext>
            </a:extLst>
          </p:cNvPr>
          <p:cNvSpPr/>
          <p:nvPr/>
        </p:nvSpPr>
        <p:spPr>
          <a:xfrm rot="13168060">
            <a:off x="7815048" y="3220060"/>
            <a:ext cx="360040" cy="5040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28F1F-C51D-4C92-AFB8-8094F1B5B4D2}"/>
              </a:ext>
            </a:extLst>
          </p:cNvPr>
          <p:cNvSpPr/>
          <p:nvPr/>
        </p:nvSpPr>
        <p:spPr>
          <a:xfrm>
            <a:off x="3587815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2806A9-B681-4FCB-A3F8-3C02078E13BC}"/>
              </a:ext>
            </a:extLst>
          </p:cNvPr>
          <p:cNvSpPr/>
          <p:nvPr/>
        </p:nvSpPr>
        <p:spPr>
          <a:xfrm>
            <a:off x="5852719" y="1881187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822C6-E8B7-451B-BB5E-6D26B3B14B40}"/>
              </a:ext>
            </a:extLst>
          </p:cNvPr>
          <p:cNvSpPr/>
          <p:nvPr/>
        </p:nvSpPr>
        <p:spPr>
          <a:xfrm>
            <a:off x="8117623" y="1866955"/>
            <a:ext cx="158417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Week 4-6</a:t>
            </a:r>
            <a:br>
              <a:rPr lang="en-US" sz="2000" dirty="0"/>
            </a:br>
            <a:r>
              <a:rPr lang="en-US" sz="2000" dirty="0"/>
              <a:t>(Growing)</a:t>
            </a:r>
          </a:p>
          <a:p>
            <a:pPr algn="ctr"/>
            <a:r>
              <a:rPr lang="en-US" sz="2000" dirty="0"/>
              <a:t>3 Tables</a:t>
            </a:r>
            <a:endParaRPr lang="th-T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68401-3B7E-4AAF-BF8C-2020B8942CB6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81636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3292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Measurements</a:t>
            </a:r>
            <a:endParaRPr lang="th-TH" sz="3600" b="1" dirty="0"/>
          </a:p>
        </p:txBody>
      </p:sp>
      <p:pic>
        <p:nvPicPr>
          <p:cNvPr id="14338" name="Picture 2" descr="Image result for ec meter bluelab">
            <a:extLst>
              <a:ext uri="{FF2B5EF4-FFF2-40B4-BE49-F238E27FC236}">
                <a16:creationId xmlns:a16="http://schemas.microsoft.com/office/drawing/2014/main" id="{FE615091-E9F7-42A8-A7C9-C3EFDA82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45" y="1693702"/>
            <a:ext cx="3470596" cy="34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CDBF1-879B-44DA-BF45-122C0B5065B9}"/>
              </a:ext>
            </a:extLst>
          </p:cNvPr>
          <p:cNvSpPr txBox="1"/>
          <p:nvPr/>
        </p:nvSpPr>
        <p:spPr>
          <a:xfrm>
            <a:off x="3067640" y="531841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 Meter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D0BA53-1376-4D38-A732-975BEF51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3702"/>
            <a:ext cx="3470596" cy="3470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74B532-E1F9-4D87-ADE9-465DF72016BC}"/>
              </a:ext>
            </a:extLst>
          </p:cNvPr>
          <p:cNvSpPr txBox="1"/>
          <p:nvPr/>
        </p:nvSpPr>
        <p:spPr>
          <a:xfrm>
            <a:off x="7274895" y="531841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Meter</a:t>
            </a:r>
            <a:endParaRPr lang="th-T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99CD04-57E4-4FBF-9FA3-046548009656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862442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2659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Daily works</a:t>
            </a:r>
            <a:endParaRPr lang="th-TH" sz="3600" b="1" dirty="0"/>
          </a:p>
        </p:txBody>
      </p:sp>
      <p:pic>
        <p:nvPicPr>
          <p:cNvPr id="13" name="Picture 4" descr="C:\Users\Administrator\Downloads\PH1.jpg">
            <a:extLst>
              <a:ext uri="{FF2B5EF4-FFF2-40B4-BE49-F238E27FC236}">
                <a16:creationId xmlns:a16="http://schemas.microsoft.com/office/drawing/2014/main" id="{16F463F0-7D60-4C11-82FA-6F803CC4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3504" y="4607849"/>
            <a:ext cx="3761654" cy="1770190"/>
          </a:xfrm>
          <a:prstGeom prst="rect">
            <a:avLst/>
          </a:prstGeom>
          <a:noFill/>
        </p:spPr>
      </p:pic>
      <p:pic>
        <p:nvPicPr>
          <p:cNvPr id="14" name="Picture 3" descr="C:\Users\Administrator\Pictures\2560-06-17 melon\melon 144.JPG">
            <a:extLst>
              <a:ext uri="{FF2B5EF4-FFF2-40B4-BE49-F238E27FC236}">
                <a16:creationId xmlns:a16="http://schemas.microsoft.com/office/drawing/2014/main" id="{7342C865-DBC1-482E-8D53-066F586E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6374" y="4497447"/>
            <a:ext cx="3050518" cy="1990994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DB42D4-E9BD-4DBB-BCE9-B3E5AC67AA9E}"/>
              </a:ext>
            </a:extLst>
          </p:cNvPr>
          <p:cNvSpPr/>
          <p:nvPr/>
        </p:nvSpPr>
        <p:spPr>
          <a:xfrm>
            <a:off x="1506877" y="1840448"/>
            <a:ext cx="4996881" cy="1719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Check water level in nutrient tank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Measure pH and EC level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Adjust pH in 6.0-6.5    (Morning, evening)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Adjust EC 1.6 mS/cm (Morning)</a:t>
            </a:r>
            <a:endParaRPr lang="th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72691E-4761-4827-9800-BC6E13729877}"/>
              </a:ext>
            </a:extLst>
          </p:cNvPr>
          <p:cNvSpPr/>
          <p:nvPr/>
        </p:nvSpPr>
        <p:spPr>
          <a:xfrm>
            <a:off x="805048" y="1469717"/>
            <a:ext cx="1029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:</a:t>
            </a:r>
            <a:endParaRPr lang="th-TH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5B56F-1F83-46F7-80B9-263627520118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26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26822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  <a:endParaRPr lang="th-TH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04F78-83A8-4060-8043-F101CCFA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" y="1025812"/>
            <a:ext cx="6234590" cy="312708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9FAEAC-12C5-4F8D-889B-2750EB95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87668"/>
              </p:ext>
            </p:extLst>
          </p:nvPr>
        </p:nvGraphicFramePr>
        <p:xfrm>
          <a:off x="6562337" y="1067677"/>
          <a:ext cx="5474645" cy="4983800"/>
        </p:xfrm>
        <a:graphic>
          <a:graphicData uri="http://schemas.openxmlformats.org/drawingml/2006/table">
            <a:tbl>
              <a:tblPr/>
              <a:tblGrid>
                <a:gridCol w="212564">
                  <a:extLst>
                    <a:ext uri="{9D8B030D-6E8A-4147-A177-3AD203B41FA5}">
                      <a16:colId xmlns:a16="http://schemas.microsoft.com/office/drawing/2014/main" val="9944067"/>
                    </a:ext>
                  </a:extLst>
                </a:gridCol>
                <a:gridCol w="1730536">
                  <a:extLst>
                    <a:ext uri="{9D8B030D-6E8A-4147-A177-3AD203B41FA5}">
                      <a16:colId xmlns:a16="http://schemas.microsoft.com/office/drawing/2014/main" val="3810083925"/>
                    </a:ext>
                  </a:extLst>
                </a:gridCol>
                <a:gridCol w="2204807">
                  <a:extLst>
                    <a:ext uri="{9D8B030D-6E8A-4147-A177-3AD203B41FA5}">
                      <a16:colId xmlns:a16="http://schemas.microsoft.com/office/drawing/2014/main" val="1976800674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1162416110"/>
                    </a:ext>
                  </a:extLst>
                </a:gridCol>
              </a:tblGrid>
              <a:tr h="343352">
                <a:tc rowSpan="12">
                  <a:txBody>
                    <a:bodyPr/>
                    <a:lstStyle/>
                    <a:p>
                      <a:pPr algn="ctr" fontAlgn="t"/>
                      <a:endParaRPr lang="th-TH" sz="800" dirty="0">
                        <a:effectLst/>
                        <a:cs typeface="+mj-cs"/>
                      </a:endParaRPr>
                    </a:p>
                  </a:txBody>
                  <a:tcPr marL="72701" marR="72701" marT="36351" marB="36351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Type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Area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Percent</a:t>
                      </a:r>
                      <a:endParaRPr lang="th-TH" sz="1300" b="1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208362"/>
                  </a:ext>
                </a:extLst>
              </a:tr>
              <a:tr h="3551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Community Areas and Buildings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245,830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40.67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66793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Aquaculture facilities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230,658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38.16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90557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Water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40,147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6.64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45928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Land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30,048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4.97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79108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Miscellaneous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28,436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4.70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55272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Forest area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13,379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2.21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87861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Lowland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12,920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2.13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94198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Fruit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1,765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0.29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2860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Aquatic plant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1,086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0.17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33476"/>
                  </a:ext>
                </a:extLst>
              </a:tr>
              <a:tr h="3551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Field and animal farm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65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671760"/>
                  </a:ext>
                </a:extLst>
              </a:tr>
              <a:tr h="34783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Perennial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63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0.01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325683"/>
                  </a:ext>
                </a:extLst>
              </a:tr>
              <a:tr h="347830">
                <a:tc>
                  <a:txBody>
                    <a:bodyPr/>
                    <a:lstStyle/>
                    <a:p>
                      <a:pPr algn="ctr" fontAlgn="t"/>
                      <a:endParaRPr lang="th-TH" sz="800" dirty="0">
                        <a:effectLst/>
                        <a:cs typeface="+mj-cs"/>
                      </a:endParaRPr>
                    </a:p>
                  </a:txBody>
                  <a:tcPr marL="72701" marR="72701" marT="36351" marB="36351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Garden tree</a:t>
                      </a:r>
                      <a:endParaRPr lang="th-TH" sz="1300" kern="1200" dirty="0">
                        <a:solidFill>
                          <a:schemeClr val="tx1"/>
                        </a:solidFill>
                        <a:effectLst/>
                        <a:latin typeface="Roboto_Mono"/>
                        <a:ea typeface="+mn-ea"/>
                        <a:cs typeface="+mj-cs"/>
                      </a:endParaRP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dirty="0">
                          <a:effectLst/>
                          <a:latin typeface="Roboto_Mono"/>
                          <a:cs typeface="+mj-cs"/>
                        </a:rPr>
                        <a:t>25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Roboto_Mono"/>
                          <a:ea typeface="+mn-ea"/>
                          <a:cs typeface="+mj-cs"/>
                        </a:rPr>
                        <a:t>0.00</a:t>
                      </a:r>
                    </a:p>
                  </a:txBody>
                  <a:tcPr marL="7932" marR="7932" marT="7932" marB="79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68243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A6E4878B-C31A-4D38-B63D-69CCFB0E48BF}"/>
              </a:ext>
            </a:extLst>
          </p:cNvPr>
          <p:cNvSpPr/>
          <p:nvPr/>
        </p:nvSpPr>
        <p:spPr>
          <a:xfrm>
            <a:off x="5422085" y="469612"/>
            <a:ext cx="959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Area</a:t>
            </a:r>
            <a:endParaRPr lang="th-TH" sz="3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E9E1EB-C3A4-4386-9CDE-3ECAA6E5F54A}"/>
              </a:ext>
            </a:extLst>
          </p:cNvPr>
          <p:cNvSpPr/>
          <p:nvPr/>
        </p:nvSpPr>
        <p:spPr>
          <a:xfrm>
            <a:off x="6464339" y="2701778"/>
            <a:ext cx="195995" cy="19599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E11E62-4F1A-4800-B3A8-851F5A64E6CC}"/>
              </a:ext>
            </a:extLst>
          </p:cNvPr>
          <p:cNvSpPr/>
          <p:nvPr/>
        </p:nvSpPr>
        <p:spPr>
          <a:xfrm>
            <a:off x="6464339" y="1535758"/>
            <a:ext cx="195995" cy="1959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7312FB-5B03-412C-A774-87DEDF212D9F}"/>
              </a:ext>
            </a:extLst>
          </p:cNvPr>
          <p:cNvSpPr/>
          <p:nvPr/>
        </p:nvSpPr>
        <p:spPr>
          <a:xfrm>
            <a:off x="6464339" y="1922773"/>
            <a:ext cx="195995" cy="195995"/>
          </a:xfrm>
          <a:prstGeom prst="roundRect">
            <a:avLst/>
          </a:prstGeom>
          <a:solidFill>
            <a:srgbClr val="00FF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9BD50D8-8BCD-4412-9AA0-1AA8FF3E5FFE}"/>
              </a:ext>
            </a:extLst>
          </p:cNvPr>
          <p:cNvSpPr/>
          <p:nvPr/>
        </p:nvSpPr>
        <p:spPr>
          <a:xfrm>
            <a:off x="6464339" y="2301276"/>
            <a:ext cx="195995" cy="195995"/>
          </a:xfrm>
          <a:prstGeom prst="roundRect">
            <a:avLst/>
          </a:prstGeom>
          <a:solidFill>
            <a:srgbClr val="000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6459356-8E2D-45C3-9C8E-5161911BC735}"/>
              </a:ext>
            </a:extLst>
          </p:cNvPr>
          <p:cNvSpPr/>
          <p:nvPr/>
        </p:nvSpPr>
        <p:spPr>
          <a:xfrm>
            <a:off x="6464339" y="4270473"/>
            <a:ext cx="195995" cy="195995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BBF9996-BC52-46BD-A50B-4791E1BAD13F}"/>
              </a:ext>
            </a:extLst>
          </p:cNvPr>
          <p:cNvSpPr/>
          <p:nvPr/>
        </p:nvSpPr>
        <p:spPr>
          <a:xfrm>
            <a:off x="6464339" y="3104453"/>
            <a:ext cx="195995" cy="195995"/>
          </a:xfrm>
          <a:prstGeom prst="roundRect">
            <a:avLst/>
          </a:prstGeom>
          <a:solidFill>
            <a:srgbClr val="787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7C01F0-CA62-4572-BF7C-308B9FCFA461}"/>
              </a:ext>
            </a:extLst>
          </p:cNvPr>
          <p:cNvSpPr/>
          <p:nvPr/>
        </p:nvSpPr>
        <p:spPr>
          <a:xfrm>
            <a:off x="6464339" y="3491468"/>
            <a:ext cx="195995" cy="195995"/>
          </a:xfrm>
          <a:prstGeom prst="roundRect">
            <a:avLst/>
          </a:prstGeom>
          <a:solidFill>
            <a:srgbClr val="018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795A512-2331-4293-A6E5-BC3E72A14CAD}"/>
              </a:ext>
            </a:extLst>
          </p:cNvPr>
          <p:cNvSpPr/>
          <p:nvPr/>
        </p:nvSpPr>
        <p:spPr>
          <a:xfrm>
            <a:off x="6464339" y="3869971"/>
            <a:ext cx="195995" cy="195995"/>
          </a:xfrm>
          <a:prstGeom prst="roundRect">
            <a:avLst/>
          </a:prstGeom>
          <a:solidFill>
            <a:srgbClr val="BA0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2D7F1F7-3D37-4A40-BF72-A858B482A1BE}"/>
              </a:ext>
            </a:extLst>
          </p:cNvPr>
          <p:cNvSpPr/>
          <p:nvPr/>
        </p:nvSpPr>
        <p:spPr>
          <a:xfrm>
            <a:off x="6464339" y="5775227"/>
            <a:ext cx="195995" cy="195995"/>
          </a:xfrm>
          <a:prstGeom prst="roundRect">
            <a:avLst/>
          </a:prstGeom>
          <a:solidFill>
            <a:srgbClr val="BAA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7BB07D-BCAB-4F97-BD6A-652AEA3CA51D}"/>
              </a:ext>
            </a:extLst>
          </p:cNvPr>
          <p:cNvSpPr/>
          <p:nvPr/>
        </p:nvSpPr>
        <p:spPr>
          <a:xfrm>
            <a:off x="6464339" y="4609207"/>
            <a:ext cx="195995" cy="195995"/>
          </a:xfrm>
          <a:prstGeom prst="roundRect">
            <a:avLst/>
          </a:prstGeom>
          <a:solidFill>
            <a:srgbClr val="C2FE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FFFA81-45ED-48C8-A497-1ED0F24635D8}"/>
              </a:ext>
            </a:extLst>
          </p:cNvPr>
          <p:cNvSpPr/>
          <p:nvPr/>
        </p:nvSpPr>
        <p:spPr>
          <a:xfrm>
            <a:off x="6464339" y="4996222"/>
            <a:ext cx="195995" cy="195995"/>
          </a:xfrm>
          <a:prstGeom prst="roundRect">
            <a:avLst/>
          </a:prstGeom>
          <a:solidFill>
            <a:srgbClr val="E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1619295-7843-42BE-A369-1F29D9F7D640}"/>
              </a:ext>
            </a:extLst>
          </p:cNvPr>
          <p:cNvSpPr/>
          <p:nvPr/>
        </p:nvSpPr>
        <p:spPr>
          <a:xfrm>
            <a:off x="6464339" y="5374725"/>
            <a:ext cx="195995" cy="195995"/>
          </a:xfrm>
          <a:prstGeom prst="roundRect">
            <a:avLst/>
          </a:prstGeom>
          <a:solidFill>
            <a:srgbClr val="ADA4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F1F75C-B63D-44B6-BB6E-B6AE483F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2" y="6013400"/>
            <a:ext cx="1535842" cy="744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12CA4C-8BCF-4356-BE23-9567777500E0}"/>
              </a:ext>
            </a:extLst>
          </p:cNvPr>
          <p:cNvSpPr txBox="1"/>
          <p:nvPr/>
        </p:nvSpPr>
        <p:spPr>
          <a:xfrm>
            <a:off x="74661" y="5674846"/>
            <a:ext cx="76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74673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pic>
        <p:nvPicPr>
          <p:cNvPr id="16386" name="Picture 2" descr="Image result for à¹à¸à¸¥à¸µà¹à¸¢à¹à¸">
            <a:extLst>
              <a:ext uri="{FF2B5EF4-FFF2-40B4-BE49-F238E27FC236}">
                <a16:creationId xmlns:a16="http://schemas.microsoft.com/office/drawing/2014/main" id="{48E8DA6C-9EB8-4677-81AB-E9F9749A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05" y="2298160"/>
            <a:ext cx="3002999" cy="30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8DF7DE-7F77-41C7-AC42-79A90726E3F1}"/>
              </a:ext>
            </a:extLst>
          </p:cNvPr>
          <p:cNvSpPr/>
          <p:nvPr/>
        </p:nvSpPr>
        <p:spPr>
          <a:xfrm>
            <a:off x="931525" y="1558255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Insect: </a:t>
            </a:r>
            <a:endParaRPr lang="th-TH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2A566-3BE7-4092-8DE0-32C0FB79BBA0}"/>
              </a:ext>
            </a:extLst>
          </p:cNvPr>
          <p:cNvSpPr/>
          <p:nvPr/>
        </p:nvSpPr>
        <p:spPr>
          <a:xfrm>
            <a:off x="3325713" y="559015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lato"/>
              </a:rPr>
              <a:t>Thrips</a:t>
            </a:r>
            <a:endParaRPr lang="en-US" b="0" i="0" dirty="0">
              <a:effectLst/>
              <a:latin typeface="lato"/>
            </a:endParaRPr>
          </a:p>
        </p:txBody>
      </p:sp>
      <p:pic>
        <p:nvPicPr>
          <p:cNvPr id="18" name="Picture 6" descr="product">
            <a:extLst>
              <a:ext uri="{FF2B5EF4-FFF2-40B4-BE49-F238E27FC236}">
                <a16:creationId xmlns:a16="http://schemas.microsoft.com/office/drawing/2014/main" id="{12490E08-53C6-4DD0-9321-ACAB94A8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9289" r="22002" b="6691"/>
          <a:stretch/>
        </p:blipFill>
        <p:spPr bwMode="auto">
          <a:xfrm>
            <a:off x="6704687" y="1726189"/>
            <a:ext cx="2430924" cy="37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6E96B7-A6DB-4C32-99A3-EC7F132A8059}"/>
              </a:ext>
            </a:extLst>
          </p:cNvPr>
          <p:cNvSpPr/>
          <p:nvPr/>
        </p:nvSpPr>
        <p:spPr>
          <a:xfrm>
            <a:off x="6872201" y="5590152"/>
            <a:ext cx="209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lato"/>
              </a:rPr>
              <a:t>Beauveria </a:t>
            </a:r>
            <a:r>
              <a:rPr lang="en-US" dirty="0" err="1">
                <a:latin typeface="lato"/>
              </a:rPr>
              <a:t>bassiana</a:t>
            </a:r>
            <a:endParaRPr lang="en-US" b="0" i="0" dirty="0">
              <a:effectLst/>
              <a:latin typeface="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88789-8D11-4374-8478-0C5203FA5020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27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37275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558255"/>
            <a:ext cx="1245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Insect: </a:t>
            </a:r>
            <a:endParaRPr lang="th-TH" sz="2400" b="1" dirty="0"/>
          </a:p>
        </p:txBody>
      </p:sp>
      <p:pic>
        <p:nvPicPr>
          <p:cNvPr id="17410" name="Picture 2" descr="Image result for à¸«à¸à¸­à¸à¸à¸­à¸à¹à¸">
            <a:extLst>
              <a:ext uri="{FF2B5EF4-FFF2-40B4-BE49-F238E27FC236}">
                <a16:creationId xmlns:a16="http://schemas.microsoft.com/office/drawing/2014/main" id="{A1055315-C4DE-4ECC-9539-6BC79D9F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8" y="2691020"/>
            <a:ext cx="3834038" cy="21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AD0F51-DB78-4C09-B059-D13DE6BCECEB}"/>
              </a:ext>
            </a:extLst>
          </p:cNvPr>
          <p:cNvSpPr/>
          <p:nvPr/>
        </p:nvSpPr>
        <p:spPr>
          <a:xfrm>
            <a:off x="2249009" y="4838081"/>
            <a:ext cx="80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lato"/>
              </a:rPr>
              <a:t>Worm</a:t>
            </a:r>
            <a:endParaRPr lang="en-US" b="0" i="0" dirty="0">
              <a:effectLst/>
              <a:latin typeface="lato"/>
            </a:endParaRPr>
          </a:p>
        </p:txBody>
      </p:sp>
      <p:pic>
        <p:nvPicPr>
          <p:cNvPr id="17412" name="Picture 4" descr="BT">
            <a:extLst>
              <a:ext uri="{FF2B5EF4-FFF2-40B4-BE49-F238E27FC236}">
                <a16:creationId xmlns:a16="http://schemas.microsoft.com/office/drawing/2014/main" id="{26870DFC-513B-4D51-A26F-969C2FD7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16" y="1843254"/>
            <a:ext cx="3364159" cy="33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67CFF-9BA5-457A-A213-9C8389F00F94}"/>
              </a:ext>
            </a:extLst>
          </p:cNvPr>
          <p:cNvSpPr/>
          <p:nvPr/>
        </p:nvSpPr>
        <p:spPr>
          <a:xfrm>
            <a:off x="7974176" y="5207413"/>
            <a:ext cx="278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/>
              </a:rPr>
              <a:t> </a:t>
            </a:r>
            <a:r>
              <a:rPr lang="en-US" i="1" dirty="0">
                <a:latin typeface="Lato"/>
              </a:rPr>
              <a:t>Bacillus thuringiensis (BT)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027C2-4EE2-46BC-A520-E2F01E9AE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482" r="21053" b="8400"/>
          <a:stretch/>
        </p:blipFill>
        <p:spPr>
          <a:xfrm>
            <a:off x="4774250" y="2722479"/>
            <a:ext cx="2693818" cy="21156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3F5D96-A3FB-4E55-88B5-CF70EA82F83A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28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210074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451401"/>
            <a:ext cx="2452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Plant diseased: </a:t>
            </a:r>
            <a:endParaRPr lang="th-TH" sz="2400" b="1" dirty="0"/>
          </a:p>
        </p:txBody>
      </p:sp>
      <p:pic>
        <p:nvPicPr>
          <p:cNvPr id="20482" name="Picture 2" descr="Image may contain: plant">
            <a:extLst>
              <a:ext uri="{FF2B5EF4-FFF2-40B4-BE49-F238E27FC236}">
                <a16:creationId xmlns:a16="http://schemas.microsoft.com/office/drawing/2014/main" id="{C880EFA9-4166-45C9-9F32-56297B78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0" y="2019920"/>
            <a:ext cx="62674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5F5E06-C9C8-4568-BD3D-C3FF1A6FE9D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29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423497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05475-A9E5-4FD3-B1B7-975FD1818901}"/>
              </a:ext>
            </a:extLst>
          </p:cNvPr>
          <p:cNvSpPr/>
          <p:nvPr/>
        </p:nvSpPr>
        <p:spPr>
          <a:xfrm>
            <a:off x="4111027" y="69821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Problem</a:t>
            </a:r>
            <a:endParaRPr lang="th-TH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8E0CB-9013-4DCA-B3E7-7EB08D5BC044}"/>
              </a:ext>
            </a:extLst>
          </p:cNvPr>
          <p:cNvSpPr/>
          <p:nvPr/>
        </p:nvSpPr>
        <p:spPr>
          <a:xfrm>
            <a:off x="93152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B8C19-4E01-41BE-A295-34CD04D59138}"/>
              </a:ext>
            </a:extLst>
          </p:cNvPr>
          <p:cNvSpPr/>
          <p:nvPr/>
        </p:nvSpPr>
        <p:spPr>
          <a:xfrm>
            <a:off x="931525" y="1558255"/>
            <a:ext cx="2452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Plant diseased: </a:t>
            </a:r>
            <a:endParaRPr lang="th-TH" sz="2400" b="1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6C61A76C-70B9-4FDF-A4F6-3A945DFB3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9" y="2278456"/>
            <a:ext cx="3929063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2060ED6-2FC8-4918-B324-208A085A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54" y="2278456"/>
            <a:ext cx="4297363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82E46CD5-7C77-4301-B1B0-EF37751DC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117" y="5711796"/>
            <a:ext cx="6348266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512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/>
            <a:r>
              <a:rPr lang="en-US" altLang="th-TH" sz="2000" dirty="0">
                <a:solidFill>
                  <a:schemeClr val="tx1"/>
                </a:solidFill>
                <a:cs typeface="FreeSans" charset="0"/>
              </a:rPr>
              <a:t>Trichoderma </a:t>
            </a:r>
            <a:r>
              <a:rPr lang="en-US" altLang="th-TH" sz="2000" dirty="0" err="1">
                <a:solidFill>
                  <a:schemeClr val="tx1"/>
                </a:solidFill>
                <a:cs typeface="FreeSans" charset="0"/>
              </a:rPr>
              <a:t>harzianum</a:t>
            </a:r>
            <a:r>
              <a:rPr lang="en-US" altLang="th-TH" sz="2000" dirty="0">
                <a:solidFill>
                  <a:schemeClr val="tx1"/>
                </a:solidFill>
                <a:cs typeface="FreeSans" charset="0"/>
              </a:rPr>
              <a:t> for protect plant diseased</a:t>
            </a:r>
            <a:endParaRPr lang="hi-IN" altLang="th-TH" sz="2000" dirty="0">
              <a:solidFill>
                <a:schemeClr val="tx1"/>
              </a:solidFill>
              <a:cs typeface="Free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D1476-25B0-40DE-80BE-90DEFF30D3CE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72063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31</a:t>
            </a:r>
            <a:endParaRPr lang="th-TH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3CA9C4-434C-48A2-B355-FA356B68E4EA}"/>
              </a:ext>
            </a:extLst>
          </p:cNvPr>
          <p:cNvSpPr txBox="1">
            <a:spLocks/>
          </p:cNvSpPr>
          <p:nvPr/>
        </p:nvSpPr>
        <p:spPr>
          <a:xfrm>
            <a:off x="3521023" y="561112"/>
            <a:ext cx="4537749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Overview</a:t>
            </a:r>
            <a:endParaRPr lang="en-GB" dirty="0"/>
          </a:p>
        </p:txBody>
      </p:sp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50A4DEA2-C8AF-4964-8B5D-0DCA64B0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1380" y="4976470"/>
            <a:ext cx="914400" cy="914400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338CB3E9-5D3A-46E8-B8EC-749B2E65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7824" y="3425933"/>
            <a:ext cx="914400" cy="914400"/>
          </a:xfrm>
          <a:prstGeom prst="rect">
            <a:avLst/>
          </a:prstGeom>
        </p:spPr>
      </p:pic>
      <p:pic>
        <p:nvPicPr>
          <p:cNvPr id="15" name="Graphic 14" descr="Printer">
            <a:extLst>
              <a:ext uri="{FF2B5EF4-FFF2-40B4-BE49-F238E27FC236}">
                <a16:creationId xmlns:a16="http://schemas.microsoft.com/office/drawing/2014/main" id="{12081109-4112-4544-BA0B-D4F344687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7561" y="46002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5B2812-9DA2-41F9-BF21-D02D4FD8D0C5}"/>
              </a:ext>
            </a:extLst>
          </p:cNvPr>
          <p:cNvSpPr txBox="1"/>
          <p:nvPr/>
        </p:nvSpPr>
        <p:spPr>
          <a:xfrm>
            <a:off x="3034228" y="4072948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CENTRAL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05083A-E9DD-47B9-8EDF-2DE9E3FE01C3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3688580" y="4534613"/>
            <a:ext cx="7047" cy="441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629497-9897-4BD6-8D25-BD95C687EC5F}"/>
              </a:ext>
            </a:extLst>
          </p:cNvPr>
          <p:cNvCxnSpPr>
            <a:cxnSpLocks/>
            <a:stCxn id="13" idx="3"/>
            <a:endCxn id="54" idx="1"/>
          </p:cNvCxnSpPr>
          <p:nvPr/>
        </p:nvCxnSpPr>
        <p:spPr>
          <a:xfrm flipV="1">
            <a:off x="4112224" y="2852925"/>
            <a:ext cx="1526576" cy="103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5C8D5B-D95D-4466-83F8-BA962BC77701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2151961" y="3883133"/>
            <a:ext cx="1045863" cy="11743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4661FA-44CF-409A-8C7F-A255FCF0660D}"/>
              </a:ext>
            </a:extLst>
          </p:cNvPr>
          <p:cNvSpPr txBox="1"/>
          <p:nvPr/>
        </p:nvSpPr>
        <p:spPr>
          <a:xfrm>
            <a:off x="3101570" y="584340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602A7-F105-4A28-95CF-3F72DEB329FB}"/>
              </a:ext>
            </a:extLst>
          </p:cNvPr>
          <p:cNvSpPr txBox="1"/>
          <p:nvPr/>
        </p:nvSpPr>
        <p:spPr>
          <a:xfrm>
            <a:off x="1174786" y="543083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Printer</a:t>
            </a:r>
            <a:endParaRPr lang="en-GB" dirty="0"/>
          </a:p>
        </p:txBody>
      </p: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0A86E5C2-94C4-4885-89CF-8768ED20E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665" y="2132442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E53E23-4733-427D-AEEF-60DB179D3F46}"/>
              </a:ext>
            </a:extLst>
          </p:cNvPr>
          <p:cNvCxnSpPr>
            <a:cxnSpLocks/>
            <a:stCxn id="25" idx="3"/>
            <a:endCxn id="13" idx="0"/>
          </p:cNvCxnSpPr>
          <p:nvPr/>
        </p:nvCxnSpPr>
        <p:spPr>
          <a:xfrm>
            <a:off x="2022065" y="2589642"/>
            <a:ext cx="1632959" cy="836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13C79E-BC51-414F-A272-643214A33755}"/>
              </a:ext>
            </a:extLst>
          </p:cNvPr>
          <p:cNvCxnSpPr>
            <a:cxnSpLocks/>
            <a:stCxn id="54" idx="3"/>
            <a:endCxn id="29" idx="1"/>
          </p:cNvCxnSpPr>
          <p:nvPr/>
        </p:nvCxnSpPr>
        <p:spPr>
          <a:xfrm flipV="1">
            <a:off x="6553200" y="2838069"/>
            <a:ext cx="1175759" cy="14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Graphic 28" descr="Optical disc">
            <a:extLst>
              <a:ext uri="{FF2B5EF4-FFF2-40B4-BE49-F238E27FC236}">
                <a16:creationId xmlns:a16="http://schemas.microsoft.com/office/drawing/2014/main" id="{D4E4EC95-02E3-4ED2-940A-4C1240169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8959" y="238086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58DA8E-72FB-46C8-B66A-F099BBECC724}"/>
              </a:ext>
            </a:extLst>
          </p:cNvPr>
          <p:cNvSpPr txBox="1"/>
          <p:nvPr/>
        </p:nvSpPr>
        <p:spPr>
          <a:xfrm>
            <a:off x="5014391" y="3216729"/>
            <a:ext cx="229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 Controller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A9E89-3BA2-411A-B185-5B1209ABAB4C}"/>
              </a:ext>
            </a:extLst>
          </p:cNvPr>
          <p:cNvSpPr txBox="1"/>
          <p:nvPr/>
        </p:nvSpPr>
        <p:spPr>
          <a:xfrm>
            <a:off x="7617642" y="3216729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 Down</a:t>
            </a:r>
            <a:br>
              <a:rPr lang="en-US" dirty="0"/>
            </a:br>
            <a:r>
              <a:rPr lang="en-US" dirty="0"/>
              <a:t>Pump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08541E-644B-44D0-8EBF-3CB75E6CD42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643359" y="2838069"/>
            <a:ext cx="1085939" cy="909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2758F5-F85D-4638-9453-EAA3F9ECFC2C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 flipV="1">
            <a:off x="6582197" y="4638136"/>
            <a:ext cx="1146762" cy="23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Graphic 34" descr="Optical disc">
            <a:extLst>
              <a:ext uri="{FF2B5EF4-FFF2-40B4-BE49-F238E27FC236}">
                <a16:creationId xmlns:a16="http://schemas.microsoft.com/office/drawing/2014/main" id="{FF5D586B-D3F4-4BB0-92BD-F8F2D282B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8959" y="418093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7F87E5-34F1-4824-BA19-A8F958288768}"/>
              </a:ext>
            </a:extLst>
          </p:cNvPr>
          <p:cNvSpPr txBox="1"/>
          <p:nvPr/>
        </p:nvSpPr>
        <p:spPr>
          <a:xfrm>
            <a:off x="5155639" y="501679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 Controller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46E6A-81CB-42E3-9FC7-20C115D78613}"/>
              </a:ext>
            </a:extLst>
          </p:cNvPr>
          <p:cNvSpPr txBox="1"/>
          <p:nvPr/>
        </p:nvSpPr>
        <p:spPr>
          <a:xfrm>
            <a:off x="7650504" y="5016796"/>
            <a:ext cx="112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Nutrient</a:t>
            </a:r>
            <a:br>
              <a:rPr lang="en-US" dirty="0"/>
            </a:br>
            <a:r>
              <a:rPr lang="en-US" dirty="0"/>
              <a:t>Pump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67CD77-2F62-4F43-A164-A98D199C956E}"/>
              </a:ext>
            </a:extLst>
          </p:cNvPr>
          <p:cNvSpPr txBox="1"/>
          <p:nvPr/>
        </p:nvSpPr>
        <p:spPr>
          <a:xfrm>
            <a:off x="9150784" y="4180936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Tank</a:t>
            </a:r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DB222F-4F17-41A4-881C-EC9C6ABDD16B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643359" y="3747593"/>
            <a:ext cx="1085939" cy="890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A44C8A9-2F19-4B68-A890-675FA66B69BC}"/>
              </a:ext>
            </a:extLst>
          </p:cNvPr>
          <p:cNvSpPr txBox="1"/>
          <p:nvPr/>
        </p:nvSpPr>
        <p:spPr>
          <a:xfrm>
            <a:off x="680224" y="3046842"/>
            <a:ext cx="1676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  <a:br>
              <a:rPr lang="en-US" dirty="0"/>
            </a:br>
            <a:r>
              <a:rPr lang="en-US" dirty="0"/>
              <a:t>Database</a:t>
            </a:r>
            <a:endParaRPr lang="en-GB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E9A70FD4-5B7D-4B9B-96A5-2EAB486E78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2395725"/>
            <a:ext cx="914400" cy="914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4C38899-3E63-4455-80FA-ACC56B4476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7797" y="4204793"/>
            <a:ext cx="914400" cy="914400"/>
          </a:xfrm>
          <a:prstGeom prst="rect">
            <a:avLst/>
          </a:prstGeom>
        </p:spPr>
      </p:pic>
      <p:pic>
        <p:nvPicPr>
          <p:cNvPr id="63" name="Graphic 62" descr="Hourglass">
            <a:extLst>
              <a:ext uri="{FF2B5EF4-FFF2-40B4-BE49-F238E27FC236}">
                <a16:creationId xmlns:a16="http://schemas.microsoft.com/office/drawing/2014/main" id="{BBE12554-A924-4DF8-ACF6-CA37408743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67381" y="3379429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C6D659-2936-4C56-A818-FBFC12AD306A}"/>
              </a:ext>
            </a:extLst>
          </p:cNvPr>
          <p:cNvCxnSpPr>
            <a:cxnSpLocks/>
            <a:stCxn id="13" idx="3"/>
            <a:endCxn id="56" idx="1"/>
          </p:cNvCxnSpPr>
          <p:nvPr/>
        </p:nvCxnSpPr>
        <p:spPr>
          <a:xfrm>
            <a:off x="4112224" y="3883133"/>
            <a:ext cx="1555573" cy="778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53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D42B02D-70E5-46BD-9E4F-E7FCBDA04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493" y="654202"/>
            <a:ext cx="9144000" cy="96769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Water management for Hydroponics</a:t>
            </a:r>
            <a:endParaRPr lang="en-GB" sz="4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8C7D7-4C42-45AD-B3C7-9080CE897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1" y="1869699"/>
            <a:ext cx="5147974" cy="3859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78F5B-A207-49C7-A957-E3909B7599D7}"/>
              </a:ext>
            </a:extLst>
          </p:cNvPr>
          <p:cNvSpPr txBox="1"/>
          <p:nvPr/>
        </p:nvSpPr>
        <p:spPr>
          <a:xfrm>
            <a:off x="6462671" y="2029604"/>
            <a:ext cx="39814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Manual/Auto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pH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Temp.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Main water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Water spray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927A2-F937-4F26-8FFA-29AC62293EA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613F69-8E38-496C-8D5C-51635CD8FCC0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70AB7-63B8-45C5-B490-746B7308C877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800511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422629-D540-4E73-B196-4AD745F08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59" y="1461129"/>
            <a:ext cx="3461759" cy="4617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B08B1-9146-4FF8-994D-970B944E7500}"/>
              </a:ext>
            </a:extLst>
          </p:cNvPr>
          <p:cNvSpPr txBox="1"/>
          <p:nvPr/>
        </p:nvSpPr>
        <p:spPr>
          <a:xfrm>
            <a:off x="6409076" y="2772777"/>
            <a:ext cx="3087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Nutrient pump</a:t>
            </a:r>
            <a:endParaRPr lang="th-TH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pH Down pump</a:t>
            </a:r>
            <a:endParaRPr lang="th-TH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53B520-555B-451D-B1D3-ED90232023EC}"/>
              </a:ext>
            </a:extLst>
          </p:cNvPr>
          <p:cNvSpPr/>
          <p:nvPr/>
        </p:nvSpPr>
        <p:spPr>
          <a:xfrm>
            <a:off x="4085439" y="1870746"/>
            <a:ext cx="637563" cy="78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3EE6E-213A-409C-99E3-39887D1AB272}"/>
              </a:ext>
            </a:extLst>
          </p:cNvPr>
          <p:cNvSpPr/>
          <p:nvPr/>
        </p:nvSpPr>
        <p:spPr>
          <a:xfrm>
            <a:off x="4757956" y="1870746"/>
            <a:ext cx="1025894" cy="78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44F3AA-EA7F-46BE-9592-2450F43B19B1}"/>
              </a:ext>
            </a:extLst>
          </p:cNvPr>
          <p:cNvCxnSpPr/>
          <p:nvPr/>
        </p:nvCxnSpPr>
        <p:spPr>
          <a:xfrm flipH="1" flipV="1">
            <a:off x="5783850" y="2567031"/>
            <a:ext cx="793119" cy="4194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770671-6021-4389-8F3A-245C2243894A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650922"/>
            <a:ext cx="2004970" cy="8290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228F3EE-88B8-440F-BDD8-58176EA7D964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95745A-2C04-46BE-A1DF-C72031EBE9ED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55244DEC-9667-4B69-B14F-AADF586CD6F3}"/>
              </a:ext>
            </a:extLst>
          </p:cNvPr>
          <p:cNvSpPr txBox="1">
            <a:spLocks/>
          </p:cNvSpPr>
          <p:nvPr/>
        </p:nvSpPr>
        <p:spPr>
          <a:xfrm>
            <a:off x="1608409" y="358278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Doser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FCCFE-2D32-4F4C-8C05-B9C00EAC2568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33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53545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A0D01-571A-4C60-9C5F-66009308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03" y="2032629"/>
            <a:ext cx="3075248" cy="4102181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815D4FF5-F1FC-46D3-A1E0-B18C7B7EA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613" y="177800"/>
            <a:ext cx="11165747" cy="120114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Water management for Greenhouse Hydroponics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1C33-2654-48FD-99D5-8E77432D4CDC}"/>
              </a:ext>
            </a:extLst>
          </p:cNvPr>
          <p:cNvSpPr txBox="1"/>
          <p:nvPr/>
        </p:nvSpPr>
        <p:spPr>
          <a:xfrm>
            <a:off x="5900696" y="2049183"/>
            <a:ext cx="2867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Manual/Auto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pH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95ED5-0759-479E-9099-550ED2EA6B6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34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3261935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35</a:t>
            </a:r>
            <a:endParaRPr lang="th-TH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50762-726B-48CC-9555-F3D69D0EC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5" b="4438"/>
          <a:stretch/>
        </p:blipFill>
        <p:spPr>
          <a:xfrm>
            <a:off x="230038" y="1718872"/>
            <a:ext cx="8229699" cy="4100903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2DF6025-8882-4185-832D-6C6EB58B1277}"/>
              </a:ext>
            </a:extLst>
          </p:cNvPr>
          <p:cNvSpPr txBox="1">
            <a:spLocks/>
          </p:cNvSpPr>
          <p:nvPr/>
        </p:nvSpPr>
        <p:spPr>
          <a:xfrm>
            <a:off x="3516733" y="177800"/>
            <a:ext cx="4537749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Monitoring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79F50-D02C-4AE8-913C-7BE4AD22FAA6}"/>
              </a:ext>
            </a:extLst>
          </p:cNvPr>
          <p:cNvSpPr txBox="1"/>
          <p:nvPr/>
        </p:nvSpPr>
        <p:spPr>
          <a:xfrm>
            <a:off x="8734424" y="1647825"/>
            <a:ext cx="3227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PC, Laptop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0282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</a:t>
            </a:r>
            <a:endParaRPr lang="th-TH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10A930-280F-492E-A1B0-C0607F9A98B5}"/>
              </a:ext>
            </a:extLst>
          </p:cNvPr>
          <p:cNvSpPr txBox="1">
            <a:spLocks/>
          </p:cNvSpPr>
          <p:nvPr/>
        </p:nvSpPr>
        <p:spPr>
          <a:xfrm>
            <a:off x="2048660" y="177800"/>
            <a:ext cx="7330232" cy="118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Alarm with LINE application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6C9FC-8A15-407F-A42D-C5061AC4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9" b="4598"/>
          <a:stretch/>
        </p:blipFill>
        <p:spPr>
          <a:xfrm>
            <a:off x="411974" y="1982397"/>
            <a:ext cx="7225811" cy="3599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426E3B-A31D-4F7E-9340-F5380FA46057}"/>
              </a:ext>
            </a:extLst>
          </p:cNvPr>
          <p:cNvGrpSpPr/>
          <p:nvPr/>
        </p:nvGrpSpPr>
        <p:grpSpPr>
          <a:xfrm>
            <a:off x="8260704" y="1982397"/>
            <a:ext cx="3304487" cy="3599253"/>
            <a:chOff x="7965429" y="2049072"/>
            <a:chExt cx="3304487" cy="35992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EC94C8-E417-45D9-9CA4-B0AA03687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83" t="8196" r="45505" b="35046"/>
            <a:stretch/>
          </p:blipFill>
          <p:spPr>
            <a:xfrm>
              <a:off x="7965429" y="2049072"/>
              <a:ext cx="3304487" cy="359925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C3614D-7958-4D16-891F-9F825B13002C}"/>
                </a:ext>
              </a:extLst>
            </p:cNvPr>
            <p:cNvSpPr/>
            <p:nvPr/>
          </p:nvSpPr>
          <p:spPr>
            <a:xfrm>
              <a:off x="9378892" y="4622771"/>
              <a:ext cx="1660583" cy="1587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61339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endParaRPr lang="th-TH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26F57-ECD2-4195-AE43-D562A32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03" y="1273985"/>
            <a:ext cx="5880017" cy="3366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4C358-98E8-48BC-9C04-2A8EC1C1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2" y="6013400"/>
            <a:ext cx="1535842" cy="744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CBC0A-626A-4B20-86D9-EC6EB6E71A1F}"/>
              </a:ext>
            </a:extLst>
          </p:cNvPr>
          <p:cNvSpPr txBox="1"/>
          <p:nvPr/>
        </p:nvSpPr>
        <p:spPr>
          <a:xfrm>
            <a:off x="74661" y="5674846"/>
            <a:ext cx="76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</a:t>
            </a:r>
            <a:endParaRPr lang="th-TH" sz="1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EA9C59-C77F-435F-A719-4E7ED069B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18948"/>
              </p:ext>
            </p:extLst>
          </p:nvPr>
        </p:nvGraphicFramePr>
        <p:xfrm>
          <a:off x="1991733" y="4869400"/>
          <a:ext cx="8127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45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360868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2918865"/>
                    </a:ext>
                  </a:extLst>
                </a:gridCol>
              </a:tblGrid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(Rai)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489786"/>
                  </a:ext>
                </a:extLst>
              </a:tr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Rice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29,390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97.22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2721"/>
                  </a:ext>
                </a:extLst>
              </a:tr>
              <a:tr h="437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Coconut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2.77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3244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65BF16B-FBB9-468B-B29C-7A9688CA15B4}"/>
              </a:ext>
            </a:extLst>
          </p:cNvPr>
          <p:cNvSpPr/>
          <p:nvPr/>
        </p:nvSpPr>
        <p:spPr>
          <a:xfrm>
            <a:off x="4260400" y="547805"/>
            <a:ext cx="3590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</a:t>
            </a:r>
            <a:r>
              <a:rPr lang="th-TH" sz="3200" dirty="0"/>
              <a:t>ain economic crop</a:t>
            </a:r>
          </a:p>
        </p:txBody>
      </p:sp>
    </p:spTree>
    <p:extLst>
      <p:ext uri="{BB962C8B-B14F-4D97-AF65-F5344CB8AC3E}">
        <p14:creationId xmlns:p14="http://schemas.microsoft.com/office/powerpoint/2010/main" val="339768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DC6CA7-68C5-41AE-A68A-8AAD93388D9B}"/>
              </a:ext>
            </a:extLst>
          </p:cNvPr>
          <p:cNvSpPr txBox="1"/>
          <p:nvPr/>
        </p:nvSpPr>
        <p:spPr>
          <a:xfrm>
            <a:off x="3496107" y="2274838"/>
            <a:ext cx="46529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</a:t>
            </a:r>
          </a:p>
          <a:p>
            <a:pPr algn="ctr"/>
            <a:r>
              <a:rPr lang="en-US" sz="7200" dirty="0"/>
              <a:t>Q&amp;A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331266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  <a:endParaRPr lang="th-TH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DD2FB-1A06-48B0-873D-3C4E4FD76B98}"/>
              </a:ext>
            </a:extLst>
          </p:cNvPr>
          <p:cNvSpPr/>
          <p:nvPr/>
        </p:nvSpPr>
        <p:spPr>
          <a:xfrm>
            <a:off x="1870744" y="4650877"/>
            <a:ext cx="1619075" cy="82345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6DE13-2934-4FF3-B762-B66337ADDC81}"/>
              </a:ext>
            </a:extLst>
          </p:cNvPr>
          <p:cNvSpPr/>
          <p:nvPr/>
        </p:nvSpPr>
        <p:spPr>
          <a:xfrm>
            <a:off x="1870744" y="4055259"/>
            <a:ext cx="3833769" cy="52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ROAD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CA46E-7FC9-4C15-B9D2-00C305DB66CF}"/>
              </a:ext>
            </a:extLst>
          </p:cNvPr>
          <p:cNvSpPr/>
          <p:nvPr/>
        </p:nvSpPr>
        <p:spPr>
          <a:xfrm>
            <a:off x="1870744" y="3048580"/>
            <a:ext cx="3833769" cy="92909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NFT HYDROPONICS</a:t>
            </a:r>
            <a:br>
              <a:rPr lang="en-US" dirty="0"/>
            </a:br>
            <a:r>
              <a:rPr lang="en-US" dirty="0"/>
              <a:t>SYSTEM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37054-E049-449F-92AA-7654F1E2D770}"/>
              </a:ext>
            </a:extLst>
          </p:cNvPr>
          <p:cNvSpPr/>
          <p:nvPr/>
        </p:nvSpPr>
        <p:spPr>
          <a:xfrm>
            <a:off x="3842158" y="1419291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MELON#2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52A11-215D-4F06-9DC3-E9AC5686A8FF}"/>
              </a:ext>
            </a:extLst>
          </p:cNvPr>
          <p:cNvSpPr/>
          <p:nvPr/>
        </p:nvSpPr>
        <p:spPr>
          <a:xfrm>
            <a:off x="1870744" y="1438513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MELON#1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F962E-7DF2-4858-BDA5-33D8D6BDBDDC}"/>
              </a:ext>
            </a:extLst>
          </p:cNvPr>
          <p:cNvSpPr/>
          <p:nvPr/>
        </p:nvSpPr>
        <p:spPr>
          <a:xfrm>
            <a:off x="3842158" y="2142372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MELON#4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B2BB19-48FC-4B43-96B9-714E917D9F68}"/>
              </a:ext>
            </a:extLst>
          </p:cNvPr>
          <p:cNvSpPr/>
          <p:nvPr/>
        </p:nvSpPr>
        <p:spPr>
          <a:xfrm>
            <a:off x="1870744" y="2161594"/>
            <a:ext cx="1862355" cy="6705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MELON#3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40932-7DA3-4DB8-9E58-275F6893201D}"/>
              </a:ext>
            </a:extLst>
          </p:cNvPr>
          <p:cNvSpPr txBox="1"/>
          <p:nvPr/>
        </p:nvSpPr>
        <p:spPr>
          <a:xfrm>
            <a:off x="6275338" y="1412454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Melon</a:t>
            </a:r>
          </a:p>
          <a:p>
            <a:r>
              <a:rPr lang="en-US" sz="2400" dirty="0"/>
              <a:t>System	: Soil</a:t>
            </a:r>
          </a:p>
          <a:p>
            <a:r>
              <a:rPr lang="en-US" sz="2400" dirty="0"/>
              <a:t>Dimension : 6 x 12 m.(4)</a:t>
            </a:r>
          </a:p>
          <a:p>
            <a:r>
              <a:rPr lang="en-US" sz="2400" dirty="0"/>
              <a:t>Production : 200 / crop</a:t>
            </a:r>
          </a:p>
          <a:p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0871C-85A9-4EEF-A5F9-276C5003E9CF}"/>
              </a:ext>
            </a:extLst>
          </p:cNvPr>
          <p:cNvSpPr txBox="1"/>
          <p:nvPr/>
        </p:nvSpPr>
        <p:spPr>
          <a:xfrm>
            <a:off x="6275338" y="3429000"/>
            <a:ext cx="41417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Lettuce</a:t>
            </a:r>
          </a:p>
          <a:p>
            <a:r>
              <a:rPr lang="en-US" sz="2400" dirty="0"/>
              <a:t>System	: NFT hydroponics </a:t>
            </a:r>
          </a:p>
          <a:p>
            <a:r>
              <a:rPr lang="en-US" sz="2400" dirty="0"/>
              <a:t>Dimension : 1.6 x 12 m. (12)</a:t>
            </a:r>
          </a:p>
          <a:p>
            <a:r>
              <a:rPr lang="en-US" sz="2400" dirty="0"/>
              <a:t>Production : 144 kg. / crop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658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  <a:endParaRPr lang="th-TH" sz="1600" dirty="0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9917A648-9624-4C4F-A200-DE4CA437C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473" y="277719"/>
            <a:ext cx="9144000" cy="96769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LETTUCE WITH HYDROPONICS</a:t>
            </a:r>
            <a:endParaRPr lang="en-GB" sz="4800" dirty="0">
              <a:solidFill>
                <a:schemeClr val="tx1"/>
              </a:solidFill>
            </a:endParaRPr>
          </a:p>
        </p:txBody>
      </p:sp>
      <p:pic>
        <p:nvPicPr>
          <p:cNvPr id="8" name="ตัวยึดเนื้อหา 3" descr="C:\Users\Administrator\Downloads\10906456_1011052008923901_5644428655504078041_n (1).jpg">
            <a:extLst>
              <a:ext uri="{FF2B5EF4-FFF2-40B4-BE49-F238E27FC236}">
                <a16:creationId xmlns:a16="http://schemas.microsoft.com/office/drawing/2014/main" id="{162E2771-BEFE-4CEB-98F9-4AD332AF0265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6730" y="1245413"/>
            <a:ext cx="3417806" cy="254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Administrator\Pictures\2560-06-17 melon\melon 431 (Small).JPG">
            <a:extLst>
              <a:ext uri="{FF2B5EF4-FFF2-40B4-BE49-F238E27FC236}">
                <a16:creationId xmlns:a16="http://schemas.microsoft.com/office/drawing/2014/main" id="{179AD477-FBF9-4A4A-BC0E-D840C68F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872" y="1245413"/>
            <a:ext cx="3397092" cy="2547819"/>
          </a:xfrm>
          <a:prstGeom prst="rect">
            <a:avLst/>
          </a:prstGeom>
          <a:noFill/>
        </p:spPr>
      </p:pic>
      <p:pic>
        <p:nvPicPr>
          <p:cNvPr id="10" name="Picture 4" descr="C:\Users\Administrator\Pictures\2560-06-17 melon\melon 611 (Small).JPG">
            <a:extLst>
              <a:ext uri="{FF2B5EF4-FFF2-40B4-BE49-F238E27FC236}">
                <a16:creationId xmlns:a16="http://schemas.microsoft.com/office/drawing/2014/main" id="{1EF96ED9-BF22-4B75-A5B8-262F26DB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6730" y="4295669"/>
            <a:ext cx="3355664" cy="2257531"/>
          </a:xfrm>
          <a:prstGeom prst="rect">
            <a:avLst/>
          </a:prstGeom>
          <a:noFill/>
        </p:spPr>
      </p:pic>
      <p:pic>
        <p:nvPicPr>
          <p:cNvPr id="12" name="Picture 5" descr="C:\Users\Administrator\Pictures\2560-06-17 melon\melon 601 (Small).JPG">
            <a:extLst>
              <a:ext uri="{FF2B5EF4-FFF2-40B4-BE49-F238E27FC236}">
                <a16:creationId xmlns:a16="http://schemas.microsoft.com/office/drawing/2014/main" id="{6D476727-BF27-4035-A7EC-97F61273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4872" y="4295669"/>
            <a:ext cx="3418548" cy="2257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024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7</a:t>
            </a:r>
            <a:endParaRPr lang="th-TH" sz="1600" dirty="0"/>
          </a:p>
        </p:txBody>
      </p:sp>
      <p:pic>
        <p:nvPicPr>
          <p:cNvPr id="7" name="Picture 6" descr="A large green field&#10;&#10;Description generated with very high confidence">
            <a:extLst>
              <a:ext uri="{FF2B5EF4-FFF2-40B4-BE49-F238E27FC236}">
                <a16:creationId xmlns:a16="http://schemas.microsoft.com/office/drawing/2014/main" id="{D15AE8F1-8FDD-4077-9196-167EDF21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" y="2055669"/>
            <a:ext cx="5178315" cy="3883736"/>
          </a:xfrm>
          <a:prstGeom prst="rect">
            <a:avLst/>
          </a:prstGeom>
        </p:spPr>
      </p:pic>
      <p:pic>
        <p:nvPicPr>
          <p:cNvPr id="20" name="Picture 19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C25B085D-A80C-4A35-8BD7-90D17C49F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76" y="2055670"/>
            <a:ext cx="5178315" cy="3883736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D8025026-78A3-4B4C-A652-CC551CA3D8BE}"/>
              </a:ext>
            </a:extLst>
          </p:cNvPr>
          <p:cNvSpPr txBox="1">
            <a:spLocks/>
          </p:cNvSpPr>
          <p:nvPr/>
        </p:nvSpPr>
        <p:spPr>
          <a:xfrm>
            <a:off x="1400695" y="35560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2418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67A5FB-D07B-4E7A-951B-A0113BD25919}"/>
              </a:ext>
            </a:extLst>
          </p:cNvPr>
          <p:cNvSpPr/>
          <p:nvPr/>
        </p:nvSpPr>
        <p:spPr>
          <a:xfrm>
            <a:off x="0" y="304800"/>
            <a:ext cx="12192000" cy="10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4C698B-D089-4CB7-9E54-E8AC94EE9979}"/>
              </a:ext>
            </a:extLst>
          </p:cNvPr>
          <p:cNvSpPr txBox="1">
            <a:spLocks/>
          </p:cNvSpPr>
          <p:nvPr/>
        </p:nvSpPr>
        <p:spPr>
          <a:xfrm>
            <a:off x="-78829" y="-50800"/>
            <a:ext cx="1227082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:: THAILAND :: 					                           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Training Course on “ Innovative Production with Hydroponic Technique”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33508-1E49-414D-9F05-21ADC060D693}"/>
              </a:ext>
            </a:extLst>
          </p:cNvPr>
          <p:cNvSpPr txBox="1"/>
          <p:nvPr/>
        </p:nvSpPr>
        <p:spPr>
          <a:xfrm>
            <a:off x="11752976" y="6519446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  <a:endParaRPr lang="th-TH" sz="1600" dirty="0"/>
          </a:p>
        </p:txBody>
      </p:sp>
      <p:pic>
        <p:nvPicPr>
          <p:cNvPr id="10" name="Picture 9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D0F835DB-DA18-4C95-B431-F4FD4175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02" y="1757562"/>
            <a:ext cx="2675100" cy="4755734"/>
          </a:xfrm>
          <a:prstGeom prst="rect">
            <a:avLst/>
          </a:prstGeom>
        </p:spPr>
      </p:pic>
      <p:pic>
        <p:nvPicPr>
          <p:cNvPr id="12" name="Picture 11" descr="A close up of a fence&#10;&#10;Description generated with high confidence">
            <a:extLst>
              <a:ext uri="{FF2B5EF4-FFF2-40B4-BE49-F238E27FC236}">
                <a16:creationId xmlns:a16="http://schemas.microsoft.com/office/drawing/2014/main" id="{0729A7A8-15F0-4026-B619-357D4A555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36" y="1757562"/>
            <a:ext cx="4761884" cy="4761884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5219D6C9-E31B-4871-A205-67049335C754}"/>
              </a:ext>
            </a:extLst>
          </p:cNvPr>
          <p:cNvSpPr txBox="1">
            <a:spLocks/>
          </p:cNvSpPr>
          <p:nvPr/>
        </p:nvSpPr>
        <p:spPr>
          <a:xfrm>
            <a:off x="1375528" y="514990"/>
            <a:ext cx="9144000" cy="967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LETTUCE WITH HYDROPONICS(cont.)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6922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849</Words>
  <Application>Microsoft Office PowerPoint</Application>
  <PresentationFormat>Widescreen</PresentationFormat>
  <Paragraphs>427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lato</vt:lpstr>
      <vt:lpstr>lato</vt:lpstr>
      <vt:lpstr>Roboto_Mono</vt:lpstr>
      <vt:lpstr>Verdana</vt:lpstr>
      <vt:lpstr>Wingdings</vt:lpstr>
      <vt:lpstr>Office Theme</vt:lpstr>
      <vt:lpstr>Bearing Hydroponics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LETTUCE WITH HYDROPONICS</vt:lpstr>
      <vt:lpstr>PowerPoint Presentation</vt:lpstr>
      <vt:lpstr>PowerPoint Presentation</vt:lpstr>
      <vt:lpstr>PowerPoint Presentation</vt:lpstr>
      <vt:lpstr>PowerPoint Presentation</vt:lpstr>
      <vt:lpstr>MELON WITH HYDROPONICS</vt:lpstr>
      <vt:lpstr>MELON WITH HYDROPONICS</vt:lpstr>
      <vt:lpstr>What is hydroponics? </vt:lpstr>
      <vt:lpstr>What is hydroponics? </vt:lpstr>
      <vt:lpstr>What is hydroponics? </vt:lpstr>
      <vt:lpstr>PowerPoint Presentation</vt:lpstr>
      <vt:lpstr>Hydroponics types </vt:lpstr>
      <vt:lpstr>Aeroponics</vt:lpstr>
      <vt:lpstr>NFT (Nutrient Film Technique)</vt:lpstr>
      <vt:lpstr>Drip Irrigation</vt:lpstr>
      <vt:lpstr>DFT (Deep Flow Technique)</vt:lpstr>
      <vt:lpstr>Growth factor </vt:lpstr>
      <vt:lpstr>PowerPoint Presentation</vt:lpstr>
      <vt:lpstr>pH </vt:lpstr>
      <vt:lpstr>pH </vt:lpstr>
      <vt:lpstr>Nutrient </vt:lpstr>
      <vt:lpstr>PowerPoint Presentation</vt:lpstr>
      <vt:lpstr>Example nutrient for lettuce 10 liters</vt:lpstr>
      <vt:lpstr>Example nutrient for lettuce 10 liters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management for Hydroponics</vt:lpstr>
      <vt:lpstr>PowerPoint Presentation</vt:lpstr>
      <vt:lpstr>Water management for Greenhouse Hydroponics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Bearing Hydroponics</dc:title>
  <dc:creator>rachot phuengsuk</dc:creator>
  <cp:lastModifiedBy>rachot phuengsuk</cp:lastModifiedBy>
  <cp:revision>2</cp:revision>
  <cp:lastPrinted>2018-12-06T09:06:00Z</cp:lastPrinted>
  <dcterms:created xsi:type="dcterms:W3CDTF">2018-12-06T05:11:15Z</dcterms:created>
  <dcterms:modified xsi:type="dcterms:W3CDTF">2020-06-11T16:10:21Z</dcterms:modified>
</cp:coreProperties>
</file>